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6" r:id="rId1"/>
  </p:sldMasterIdLst>
  <p:sldIdLst>
    <p:sldId id="301" r:id="rId2"/>
    <p:sldId id="325" r:id="rId3"/>
    <p:sldId id="293" r:id="rId4"/>
    <p:sldId id="323" r:id="rId5"/>
    <p:sldId id="326" r:id="rId6"/>
    <p:sldId id="324" r:id="rId7"/>
    <p:sldId id="266" r:id="rId8"/>
    <p:sldId id="273" r:id="rId9"/>
    <p:sldId id="299" r:id="rId10"/>
    <p:sldId id="327" r:id="rId11"/>
    <p:sldId id="328" r:id="rId12"/>
    <p:sldId id="329" r:id="rId13"/>
    <p:sldId id="332" r:id="rId14"/>
    <p:sldId id="333" r:id="rId15"/>
    <p:sldId id="344" r:id="rId16"/>
    <p:sldId id="331" r:id="rId17"/>
    <p:sldId id="348" r:id="rId18"/>
    <p:sldId id="330" r:id="rId19"/>
    <p:sldId id="342" r:id="rId20"/>
    <p:sldId id="346" r:id="rId21"/>
    <p:sldId id="334" r:id="rId22"/>
    <p:sldId id="347" r:id="rId23"/>
    <p:sldId id="345" r:id="rId24"/>
    <p:sldId id="338" r:id="rId25"/>
    <p:sldId id="302" r:id="rId26"/>
    <p:sldId id="336" r:id="rId27"/>
    <p:sldId id="339" r:id="rId28"/>
    <p:sldId id="340" r:id="rId29"/>
    <p:sldId id="337" r:id="rId30"/>
    <p:sldId id="341" r:id="rId31"/>
    <p:sldId id="343" r:id="rId32"/>
    <p:sldId id="350" r:id="rId33"/>
    <p:sldId id="351" r:id="rId3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3918"/>
    <p:restoredTop sz="94558"/>
  </p:normalViewPr>
  <p:slideViewPr>
    <p:cSldViewPr snapToGrid="0" snapToObjects="1">
      <p:cViewPr varScale="1">
        <p:scale>
          <a:sx n="121" d="100"/>
          <a:sy n="121" d="100"/>
        </p:scale>
        <p:origin x="208"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248897-62D1-7A42-A1EB-A14EF9FB1ACB}"/>
              </a:ext>
            </a:extLst>
          </p:cNvPr>
          <p:cNvSpPr>
            <a:spLocks noGrp="1"/>
          </p:cNvSpPr>
          <p:nvPr>
            <p:ph type="ctrTitle"/>
          </p:nvPr>
        </p:nvSpPr>
        <p:spPr>
          <a:xfrm>
            <a:off x="1524000" y="1122363"/>
            <a:ext cx="9144000" cy="2387600"/>
          </a:xfrm>
        </p:spPr>
        <p:txBody>
          <a:bodyPr anchor="b"/>
          <a:lstStyle>
            <a:lvl1pPr algn="ctr">
              <a:defRPr sz="6000"/>
            </a:lvl1pPr>
          </a:lstStyle>
          <a:p>
            <a:r>
              <a:rPr kumimoji="1" lang="zh-CN" altLang="en-US"/>
              <a:t>单击此处编辑母版标题样式</a:t>
            </a:r>
          </a:p>
        </p:txBody>
      </p:sp>
      <p:sp>
        <p:nvSpPr>
          <p:cNvPr id="3" name="副标题 2">
            <a:extLst>
              <a:ext uri="{FF2B5EF4-FFF2-40B4-BE49-F238E27FC236}">
                <a16:creationId xmlns:a16="http://schemas.microsoft.com/office/drawing/2014/main" id="{F5BEA57A-4905-A148-B473-774CF488B4D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p>
        </p:txBody>
      </p:sp>
      <p:sp>
        <p:nvSpPr>
          <p:cNvPr id="4" name="日期占位符 3">
            <a:extLst>
              <a:ext uri="{FF2B5EF4-FFF2-40B4-BE49-F238E27FC236}">
                <a16:creationId xmlns:a16="http://schemas.microsoft.com/office/drawing/2014/main" id="{4F9B1B6B-1F1F-FA4D-B147-33D54E195D02}"/>
              </a:ext>
            </a:extLst>
          </p:cNvPr>
          <p:cNvSpPr>
            <a:spLocks noGrp="1"/>
          </p:cNvSpPr>
          <p:nvPr>
            <p:ph type="dt" sz="half" idx="10"/>
          </p:nvPr>
        </p:nvSpPr>
        <p:spPr/>
        <p:txBody>
          <a:bodyPr/>
          <a:lstStyle/>
          <a:p>
            <a:fld id="{AA30B9BA-234E-9240-BCA1-560DDE9D3116}" type="datetimeFigureOut">
              <a:rPr kumimoji="1" lang="zh-CN" altLang="en-US" smtClean="0"/>
              <a:t>2024/5/31</a:t>
            </a:fld>
            <a:endParaRPr kumimoji="1" lang="zh-CN" altLang="en-US"/>
          </a:p>
        </p:txBody>
      </p:sp>
      <p:sp>
        <p:nvSpPr>
          <p:cNvPr id="5" name="页脚占位符 4">
            <a:extLst>
              <a:ext uri="{FF2B5EF4-FFF2-40B4-BE49-F238E27FC236}">
                <a16:creationId xmlns:a16="http://schemas.microsoft.com/office/drawing/2014/main" id="{EF0B8AD3-1D73-AD44-9224-EB00C42EB54D}"/>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E0523DB8-DE0C-A640-929E-56A90A0702B8}"/>
              </a:ext>
            </a:extLst>
          </p:cNvPr>
          <p:cNvSpPr>
            <a:spLocks noGrp="1"/>
          </p:cNvSpPr>
          <p:nvPr>
            <p:ph type="sldNum" sz="quarter" idx="12"/>
          </p:nvPr>
        </p:nvSpPr>
        <p:spPr/>
        <p:txBody>
          <a:bodyPr/>
          <a:lstStyle/>
          <a:p>
            <a:fld id="{74E04D37-B954-1847-9DD0-4CB06B5DDE46}" type="slidenum">
              <a:rPr kumimoji="1" lang="zh-CN" altLang="en-US" smtClean="0"/>
              <a:t>‹#›</a:t>
            </a:fld>
            <a:endParaRPr kumimoji="1" lang="zh-CN" altLang="en-US"/>
          </a:p>
        </p:txBody>
      </p:sp>
    </p:spTree>
    <p:extLst>
      <p:ext uri="{BB962C8B-B14F-4D97-AF65-F5344CB8AC3E}">
        <p14:creationId xmlns:p14="http://schemas.microsoft.com/office/powerpoint/2010/main" val="5638133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BDA7C9-3D0F-2047-A8A9-43BA08549CB0}"/>
              </a:ext>
            </a:extLst>
          </p:cNvPr>
          <p:cNvSpPr>
            <a:spLocks noGrp="1"/>
          </p:cNvSpPr>
          <p:nvPr>
            <p:ph type="title"/>
          </p:nvPr>
        </p:nvSpPr>
        <p:spPr/>
        <p:txBody>
          <a:bodyPr/>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E7420A9C-FA2F-C042-8232-02F3E3B182B2}"/>
              </a:ext>
            </a:extLst>
          </p:cNvPr>
          <p:cNvSpPr>
            <a:spLocks noGrp="1"/>
          </p:cNvSpPr>
          <p:nvPr>
            <p:ph type="body" orient="vert" idx="1"/>
          </p:nvPr>
        </p:nvSpPr>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7B3C24C5-6DC8-1445-B49E-E69C9CD1F652}"/>
              </a:ext>
            </a:extLst>
          </p:cNvPr>
          <p:cNvSpPr>
            <a:spLocks noGrp="1"/>
          </p:cNvSpPr>
          <p:nvPr>
            <p:ph type="dt" sz="half" idx="10"/>
          </p:nvPr>
        </p:nvSpPr>
        <p:spPr/>
        <p:txBody>
          <a:bodyPr/>
          <a:lstStyle/>
          <a:p>
            <a:fld id="{AA30B9BA-234E-9240-BCA1-560DDE9D3116}" type="datetimeFigureOut">
              <a:rPr kumimoji="1" lang="zh-CN" altLang="en-US" smtClean="0"/>
              <a:t>2024/5/31</a:t>
            </a:fld>
            <a:endParaRPr kumimoji="1" lang="zh-CN" altLang="en-US"/>
          </a:p>
        </p:txBody>
      </p:sp>
      <p:sp>
        <p:nvSpPr>
          <p:cNvPr id="5" name="页脚占位符 4">
            <a:extLst>
              <a:ext uri="{FF2B5EF4-FFF2-40B4-BE49-F238E27FC236}">
                <a16:creationId xmlns:a16="http://schemas.microsoft.com/office/drawing/2014/main" id="{4E3F02A1-8D1F-B74C-9DCC-EBBFE0637205}"/>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6E7B94AB-3EBC-F24A-AAFB-2775186D2ADE}"/>
              </a:ext>
            </a:extLst>
          </p:cNvPr>
          <p:cNvSpPr>
            <a:spLocks noGrp="1"/>
          </p:cNvSpPr>
          <p:nvPr>
            <p:ph type="sldNum" sz="quarter" idx="12"/>
          </p:nvPr>
        </p:nvSpPr>
        <p:spPr/>
        <p:txBody>
          <a:bodyPr/>
          <a:lstStyle/>
          <a:p>
            <a:fld id="{74E04D37-B954-1847-9DD0-4CB06B5DDE46}" type="slidenum">
              <a:rPr kumimoji="1" lang="zh-CN" altLang="en-US" smtClean="0"/>
              <a:t>‹#›</a:t>
            </a:fld>
            <a:endParaRPr kumimoji="1" lang="zh-CN" altLang="en-US"/>
          </a:p>
        </p:txBody>
      </p:sp>
    </p:spTree>
    <p:extLst>
      <p:ext uri="{BB962C8B-B14F-4D97-AF65-F5344CB8AC3E}">
        <p14:creationId xmlns:p14="http://schemas.microsoft.com/office/powerpoint/2010/main" val="27230269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A292C52-4478-3346-B4FD-D66A4ED8002D}"/>
              </a:ext>
            </a:extLst>
          </p:cNvPr>
          <p:cNvSpPr>
            <a:spLocks noGrp="1"/>
          </p:cNvSpPr>
          <p:nvPr>
            <p:ph type="title" orient="vert"/>
          </p:nvPr>
        </p:nvSpPr>
        <p:spPr>
          <a:xfrm>
            <a:off x="8724900" y="365125"/>
            <a:ext cx="2628900" cy="5811838"/>
          </a:xfrm>
        </p:spPr>
        <p:txBody>
          <a:bodyPr vert="eaVert"/>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7A66E7A3-83EC-4841-BD41-5C5555113E7D}"/>
              </a:ext>
            </a:extLst>
          </p:cNvPr>
          <p:cNvSpPr>
            <a:spLocks noGrp="1"/>
          </p:cNvSpPr>
          <p:nvPr>
            <p:ph type="body" orient="vert" idx="1"/>
          </p:nvPr>
        </p:nvSpPr>
        <p:spPr>
          <a:xfrm>
            <a:off x="838200" y="365125"/>
            <a:ext cx="7734300" cy="5811838"/>
          </a:xfrm>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ED36CA2F-34B3-8248-A1C3-F08155BDECDD}"/>
              </a:ext>
            </a:extLst>
          </p:cNvPr>
          <p:cNvSpPr>
            <a:spLocks noGrp="1"/>
          </p:cNvSpPr>
          <p:nvPr>
            <p:ph type="dt" sz="half" idx="10"/>
          </p:nvPr>
        </p:nvSpPr>
        <p:spPr/>
        <p:txBody>
          <a:bodyPr/>
          <a:lstStyle/>
          <a:p>
            <a:fld id="{AA30B9BA-234E-9240-BCA1-560DDE9D3116}" type="datetimeFigureOut">
              <a:rPr kumimoji="1" lang="zh-CN" altLang="en-US" smtClean="0"/>
              <a:t>2024/5/31</a:t>
            </a:fld>
            <a:endParaRPr kumimoji="1" lang="zh-CN" altLang="en-US"/>
          </a:p>
        </p:txBody>
      </p:sp>
      <p:sp>
        <p:nvSpPr>
          <p:cNvPr id="5" name="页脚占位符 4">
            <a:extLst>
              <a:ext uri="{FF2B5EF4-FFF2-40B4-BE49-F238E27FC236}">
                <a16:creationId xmlns:a16="http://schemas.microsoft.com/office/drawing/2014/main" id="{2196F3A1-09D7-5C4B-A93D-72A148AFBFAE}"/>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36FFFC60-0E5C-DD4B-AA78-36B492C0C2DB}"/>
              </a:ext>
            </a:extLst>
          </p:cNvPr>
          <p:cNvSpPr>
            <a:spLocks noGrp="1"/>
          </p:cNvSpPr>
          <p:nvPr>
            <p:ph type="sldNum" sz="quarter" idx="12"/>
          </p:nvPr>
        </p:nvSpPr>
        <p:spPr/>
        <p:txBody>
          <a:bodyPr/>
          <a:lstStyle/>
          <a:p>
            <a:fld id="{74E04D37-B954-1847-9DD0-4CB06B5DDE46}" type="slidenum">
              <a:rPr kumimoji="1" lang="zh-CN" altLang="en-US" smtClean="0"/>
              <a:t>‹#›</a:t>
            </a:fld>
            <a:endParaRPr kumimoji="1" lang="zh-CN" altLang="en-US"/>
          </a:p>
        </p:txBody>
      </p:sp>
    </p:spTree>
    <p:extLst>
      <p:ext uri="{BB962C8B-B14F-4D97-AF65-F5344CB8AC3E}">
        <p14:creationId xmlns:p14="http://schemas.microsoft.com/office/powerpoint/2010/main" val="154197123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封面样式一">
    <p:spTree>
      <p:nvGrpSpPr>
        <p:cNvPr id="1" name=""/>
        <p:cNvGrpSpPr/>
        <p:nvPr/>
      </p:nvGrpSpPr>
      <p:grpSpPr>
        <a:xfrm>
          <a:off x="0" y="0"/>
          <a:ext cx="0" cy="0"/>
          <a:chOff x="0" y="0"/>
          <a:chExt cx="0" cy="0"/>
        </a:xfrm>
      </p:grpSpPr>
      <p:sp>
        <p:nvSpPr>
          <p:cNvPr id="9" name="图片占位符 8"/>
          <p:cNvSpPr>
            <a:spLocks noGrp="1"/>
          </p:cNvSpPr>
          <p:nvPr>
            <p:ph type="pic" sz="quarter" idx="10"/>
          </p:nvPr>
        </p:nvSpPr>
        <p:spPr>
          <a:xfrm>
            <a:off x="0" y="1"/>
            <a:ext cx="12192000" cy="4829695"/>
          </a:xfrm>
        </p:spPr>
        <p:txBody>
          <a:bodyPr rtlCol="0">
            <a:normAutofit/>
          </a:bodyPr>
          <a:lstStyle>
            <a:lvl1pPr marL="0" indent="0">
              <a:buNone/>
              <a:defRPr sz="2000">
                <a:latin typeface="微软雅黑" panose="020B0503020204020204" pitchFamily="34" charset="-122"/>
                <a:ea typeface="微软雅黑" panose="020B0503020204020204" pitchFamily="34" charset="-122"/>
              </a:defRPr>
            </a:lvl1pPr>
          </a:lstStyle>
          <a:p>
            <a:pPr lvl="0"/>
            <a:r>
              <a:rPr lang="en-US" altLang="zh-CN" noProof="0"/>
              <a:t>Drag picture to placeholder or click icon to add</a:t>
            </a:r>
            <a:endParaRPr lang="zh-CN" altLang="en-US" noProof="0"/>
          </a:p>
        </p:txBody>
      </p:sp>
      <p:sp>
        <p:nvSpPr>
          <p:cNvPr id="2" name="Title 1"/>
          <p:cNvSpPr>
            <a:spLocks noGrp="1"/>
          </p:cNvSpPr>
          <p:nvPr>
            <p:ph type="ctrTitle"/>
          </p:nvPr>
        </p:nvSpPr>
        <p:spPr>
          <a:xfrm>
            <a:off x="792479" y="1338496"/>
            <a:ext cx="9836728" cy="930879"/>
          </a:xfrm>
        </p:spPr>
        <p:txBody>
          <a:bodyPr anchor="t">
            <a:normAutofit/>
          </a:bodyPr>
          <a:lstStyle>
            <a:lvl1pPr algn="l">
              <a:defRPr sz="3200">
                <a:solidFill>
                  <a:schemeClr val="bg1"/>
                </a:solidFill>
                <a:latin typeface="微软雅黑" panose="020B0503020204020204" pitchFamily="34" charset="-122"/>
                <a:ea typeface="微软雅黑" panose="020B0503020204020204" pitchFamily="34" charset="-122"/>
              </a:defRPr>
            </a:lvl1pPr>
          </a:lstStyle>
          <a:p>
            <a:r>
              <a:rPr lang="en-US" altLang="zh-CN"/>
              <a:t>Click to edit Master title style</a:t>
            </a:r>
            <a:endParaRPr lang="en-US" dirty="0"/>
          </a:p>
        </p:txBody>
      </p:sp>
      <p:sp>
        <p:nvSpPr>
          <p:cNvPr id="3" name="Subtitle 2"/>
          <p:cNvSpPr>
            <a:spLocks noGrp="1"/>
          </p:cNvSpPr>
          <p:nvPr>
            <p:ph type="subTitle" idx="1"/>
          </p:nvPr>
        </p:nvSpPr>
        <p:spPr>
          <a:xfrm>
            <a:off x="792477" y="3638453"/>
            <a:ext cx="9803476" cy="542850"/>
          </a:xfrm>
        </p:spPr>
        <p:txBody>
          <a:bodyPr>
            <a:normAutofit/>
          </a:bodyPr>
          <a:lstStyle>
            <a:lvl1pPr marL="0" indent="0" algn="l">
              <a:buNone/>
              <a:defRPr sz="1600">
                <a:solidFill>
                  <a:schemeClr val="bg1"/>
                </a:solidFill>
                <a:latin typeface="+mn-lt"/>
                <a:ea typeface="微软雅黑" panose="020B0503020204020204"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a:t>Click to edit Master subtitle style</a:t>
            </a:r>
            <a:endParaRPr lang="en-US" dirty="0"/>
          </a:p>
        </p:txBody>
      </p:sp>
      <p:pic>
        <p:nvPicPr>
          <p:cNvPr id="8" name="Picture 7" descr="Text&#10;&#10;Description automatically generated">
            <a:extLst>
              <a:ext uri="{FF2B5EF4-FFF2-40B4-BE49-F238E27FC236}">
                <a16:creationId xmlns:a16="http://schemas.microsoft.com/office/drawing/2014/main" id="{4005C018-3C11-A344-A572-3676835CD068}"/>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9390821" y="5830321"/>
            <a:ext cx="1962979" cy="639878"/>
          </a:xfrm>
          <a:prstGeom prst="rect">
            <a:avLst/>
          </a:prstGeom>
        </p:spPr>
      </p:pic>
    </p:spTree>
    <p:extLst>
      <p:ext uri="{BB962C8B-B14F-4D97-AF65-F5344CB8AC3E}">
        <p14:creationId xmlns:p14="http://schemas.microsoft.com/office/powerpoint/2010/main" val="3368301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3D987A-7272-C546-81E0-BAD76E5AC0F4}"/>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048B1B78-B745-EE49-BE29-92B87A87E233}"/>
              </a:ext>
            </a:extLst>
          </p:cNvPr>
          <p:cNvSpPr>
            <a:spLocks noGrp="1"/>
          </p:cNvSpPr>
          <p:nvPr>
            <p:ph idx="1"/>
          </p:nvPr>
        </p:nvSpPr>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14CD652C-9C87-C742-9299-A4F7C4314F52}"/>
              </a:ext>
            </a:extLst>
          </p:cNvPr>
          <p:cNvSpPr>
            <a:spLocks noGrp="1"/>
          </p:cNvSpPr>
          <p:nvPr>
            <p:ph type="dt" sz="half" idx="10"/>
          </p:nvPr>
        </p:nvSpPr>
        <p:spPr/>
        <p:txBody>
          <a:bodyPr/>
          <a:lstStyle/>
          <a:p>
            <a:fld id="{AA30B9BA-234E-9240-BCA1-560DDE9D3116}" type="datetimeFigureOut">
              <a:rPr kumimoji="1" lang="zh-CN" altLang="en-US" smtClean="0"/>
              <a:t>2024/5/31</a:t>
            </a:fld>
            <a:endParaRPr kumimoji="1" lang="zh-CN" altLang="en-US"/>
          </a:p>
        </p:txBody>
      </p:sp>
      <p:sp>
        <p:nvSpPr>
          <p:cNvPr id="5" name="页脚占位符 4">
            <a:extLst>
              <a:ext uri="{FF2B5EF4-FFF2-40B4-BE49-F238E27FC236}">
                <a16:creationId xmlns:a16="http://schemas.microsoft.com/office/drawing/2014/main" id="{8F0461F6-6B1D-F74D-A0D1-26A9191506F5}"/>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CE56321E-8CEC-2149-8F29-F958E110251E}"/>
              </a:ext>
            </a:extLst>
          </p:cNvPr>
          <p:cNvSpPr>
            <a:spLocks noGrp="1"/>
          </p:cNvSpPr>
          <p:nvPr>
            <p:ph type="sldNum" sz="quarter" idx="12"/>
          </p:nvPr>
        </p:nvSpPr>
        <p:spPr/>
        <p:txBody>
          <a:bodyPr/>
          <a:lstStyle/>
          <a:p>
            <a:fld id="{74E04D37-B954-1847-9DD0-4CB06B5DDE46}" type="slidenum">
              <a:rPr kumimoji="1" lang="zh-CN" altLang="en-US" smtClean="0"/>
              <a:t>‹#›</a:t>
            </a:fld>
            <a:endParaRPr kumimoji="1" lang="zh-CN" altLang="en-US"/>
          </a:p>
        </p:txBody>
      </p:sp>
    </p:spTree>
    <p:extLst>
      <p:ext uri="{BB962C8B-B14F-4D97-AF65-F5344CB8AC3E}">
        <p14:creationId xmlns:p14="http://schemas.microsoft.com/office/powerpoint/2010/main" val="14210794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6D841B-05DF-B145-A614-BA52789B5245}"/>
              </a:ext>
            </a:extLst>
          </p:cNvPr>
          <p:cNvSpPr>
            <a:spLocks noGrp="1"/>
          </p:cNvSpPr>
          <p:nvPr>
            <p:ph type="title"/>
          </p:nvPr>
        </p:nvSpPr>
        <p:spPr>
          <a:xfrm>
            <a:off x="831850" y="1709738"/>
            <a:ext cx="10515600" cy="2852737"/>
          </a:xfrm>
        </p:spPr>
        <p:txBody>
          <a:bodyPr anchor="b"/>
          <a:lstStyle>
            <a:lvl1pPr>
              <a:defRPr sz="6000"/>
            </a:lvl1pPr>
          </a:lstStyle>
          <a:p>
            <a:r>
              <a:rPr kumimoji="1" lang="zh-CN" altLang="en-US"/>
              <a:t>单击此处编辑母版标题样式</a:t>
            </a:r>
          </a:p>
        </p:txBody>
      </p:sp>
      <p:sp>
        <p:nvSpPr>
          <p:cNvPr id="3" name="文本占位符 2">
            <a:extLst>
              <a:ext uri="{FF2B5EF4-FFF2-40B4-BE49-F238E27FC236}">
                <a16:creationId xmlns:a16="http://schemas.microsoft.com/office/drawing/2014/main" id="{48EDEA82-62FD-E848-95EE-3BF37244D86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a:t>单击此处编辑母版文本样式</a:t>
            </a:r>
          </a:p>
        </p:txBody>
      </p:sp>
      <p:sp>
        <p:nvSpPr>
          <p:cNvPr id="4" name="日期占位符 3">
            <a:extLst>
              <a:ext uri="{FF2B5EF4-FFF2-40B4-BE49-F238E27FC236}">
                <a16:creationId xmlns:a16="http://schemas.microsoft.com/office/drawing/2014/main" id="{A6C96134-8112-4943-920C-4BF95F5CA5EC}"/>
              </a:ext>
            </a:extLst>
          </p:cNvPr>
          <p:cNvSpPr>
            <a:spLocks noGrp="1"/>
          </p:cNvSpPr>
          <p:nvPr>
            <p:ph type="dt" sz="half" idx="10"/>
          </p:nvPr>
        </p:nvSpPr>
        <p:spPr/>
        <p:txBody>
          <a:bodyPr/>
          <a:lstStyle/>
          <a:p>
            <a:fld id="{AA30B9BA-234E-9240-BCA1-560DDE9D3116}" type="datetimeFigureOut">
              <a:rPr kumimoji="1" lang="zh-CN" altLang="en-US" smtClean="0"/>
              <a:t>2024/5/31</a:t>
            </a:fld>
            <a:endParaRPr kumimoji="1" lang="zh-CN" altLang="en-US"/>
          </a:p>
        </p:txBody>
      </p:sp>
      <p:sp>
        <p:nvSpPr>
          <p:cNvPr id="5" name="页脚占位符 4">
            <a:extLst>
              <a:ext uri="{FF2B5EF4-FFF2-40B4-BE49-F238E27FC236}">
                <a16:creationId xmlns:a16="http://schemas.microsoft.com/office/drawing/2014/main" id="{59531789-3966-9D49-9AE3-15716C0545CC}"/>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154A99F6-72DB-E04C-9B2E-6E9A1DBC2400}"/>
              </a:ext>
            </a:extLst>
          </p:cNvPr>
          <p:cNvSpPr>
            <a:spLocks noGrp="1"/>
          </p:cNvSpPr>
          <p:nvPr>
            <p:ph type="sldNum" sz="quarter" idx="12"/>
          </p:nvPr>
        </p:nvSpPr>
        <p:spPr/>
        <p:txBody>
          <a:bodyPr/>
          <a:lstStyle/>
          <a:p>
            <a:fld id="{74E04D37-B954-1847-9DD0-4CB06B5DDE46}" type="slidenum">
              <a:rPr kumimoji="1" lang="zh-CN" altLang="en-US" smtClean="0"/>
              <a:t>‹#›</a:t>
            </a:fld>
            <a:endParaRPr kumimoji="1" lang="zh-CN" altLang="en-US"/>
          </a:p>
        </p:txBody>
      </p:sp>
    </p:spTree>
    <p:extLst>
      <p:ext uri="{BB962C8B-B14F-4D97-AF65-F5344CB8AC3E}">
        <p14:creationId xmlns:p14="http://schemas.microsoft.com/office/powerpoint/2010/main" val="20352961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6844B7-8603-A244-A232-BFC6A5541E22}"/>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970489BF-67BF-5645-B89B-3E6FC9B9CC0C}"/>
              </a:ext>
            </a:extLst>
          </p:cNvPr>
          <p:cNvSpPr>
            <a:spLocks noGrp="1"/>
          </p:cNvSpPr>
          <p:nvPr>
            <p:ph sz="half" idx="1"/>
          </p:nvPr>
        </p:nvSpPr>
        <p:spPr>
          <a:xfrm>
            <a:off x="838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内容占位符 3">
            <a:extLst>
              <a:ext uri="{FF2B5EF4-FFF2-40B4-BE49-F238E27FC236}">
                <a16:creationId xmlns:a16="http://schemas.microsoft.com/office/drawing/2014/main" id="{5F77567A-B8C6-9441-A9E9-0D2059303FDA}"/>
              </a:ext>
            </a:extLst>
          </p:cNvPr>
          <p:cNvSpPr>
            <a:spLocks noGrp="1"/>
          </p:cNvSpPr>
          <p:nvPr>
            <p:ph sz="half" idx="2"/>
          </p:nvPr>
        </p:nvSpPr>
        <p:spPr>
          <a:xfrm>
            <a:off x="6172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日期占位符 4">
            <a:extLst>
              <a:ext uri="{FF2B5EF4-FFF2-40B4-BE49-F238E27FC236}">
                <a16:creationId xmlns:a16="http://schemas.microsoft.com/office/drawing/2014/main" id="{2DBB909B-80BA-5348-ADDD-4AD23D5482E6}"/>
              </a:ext>
            </a:extLst>
          </p:cNvPr>
          <p:cNvSpPr>
            <a:spLocks noGrp="1"/>
          </p:cNvSpPr>
          <p:nvPr>
            <p:ph type="dt" sz="half" idx="10"/>
          </p:nvPr>
        </p:nvSpPr>
        <p:spPr/>
        <p:txBody>
          <a:bodyPr/>
          <a:lstStyle/>
          <a:p>
            <a:fld id="{AA30B9BA-234E-9240-BCA1-560DDE9D3116}" type="datetimeFigureOut">
              <a:rPr kumimoji="1" lang="zh-CN" altLang="en-US" smtClean="0"/>
              <a:t>2024/5/31</a:t>
            </a:fld>
            <a:endParaRPr kumimoji="1" lang="zh-CN" altLang="en-US"/>
          </a:p>
        </p:txBody>
      </p:sp>
      <p:sp>
        <p:nvSpPr>
          <p:cNvPr id="6" name="页脚占位符 5">
            <a:extLst>
              <a:ext uri="{FF2B5EF4-FFF2-40B4-BE49-F238E27FC236}">
                <a16:creationId xmlns:a16="http://schemas.microsoft.com/office/drawing/2014/main" id="{0ABB9549-F50E-444A-8F61-786B7DAB59C7}"/>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752476C7-0C9C-E848-8256-A314AD8397B7}"/>
              </a:ext>
            </a:extLst>
          </p:cNvPr>
          <p:cNvSpPr>
            <a:spLocks noGrp="1"/>
          </p:cNvSpPr>
          <p:nvPr>
            <p:ph type="sldNum" sz="quarter" idx="12"/>
          </p:nvPr>
        </p:nvSpPr>
        <p:spPr/>
        <p:txBody>
          <a:bodyPr/>
          <a:lstStyle/>
          <a:p>
            <a:fld id="{74E04D37-B954-1847-9DD0-4CB06B5DDE46}" type="slidenum">
              <a:rPr kumimoji="1" lang="zh-CN" altLang="en-US" smtClean="0"/>
              <a:t>‹#›</a:t>
            </a:fld>
            <a:endParaRPr kumimoji="1" lang="zh-CN" altLang="en-US"/>
          </a:p>
        </p:txBody>
      </p:sp>
    </p:spTree>
    <p:extLst>
      <p:ext uri="{BB962C8B-B14F-4D97-AF65-F5344CB8AC3E}">
        <p14:creationId xmlns:p14="http://schemas.microsoft.com/office/powerpoint/2010/main" val="2017755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D6C4A3-5DCA-2547-BA55-DE4906AE1B20}"/>
              </a:ext>
            </a:extLst>
          </p:cNvPr>
          <p:cNvSpPr>
            <a:spLocks noGrp="1"/>
          </p:cNvSpPr>
          <p:nvPr>
            <p:ph type="title"/>
          </p:nvPr>
        </p:nvSpPr>
        <p:spPr>
          <a:xfrm>
            <a:off x="839788" y="365125"/>
            <a:ext cx="10515600" cy="1325563"/>
          </a:xfrm>
        </p:spPr>
        <p:txBody>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99595613-5E4C-CC4E-A489-863221EF41D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4" name="内容占位符 3">
            <a:extLst>
              <a:ext uri="{FF2B5EF4-FFF2-40B4-BE49-F238E27FC236}">
                <a16:creationId xmlns:a16="http://schemas.microsoft.com/office/drawing/2014/main" id="{11B44B83-BAFB-8044-BA8A-9FE4C12AE0BF}"/>
              </a:ext>
            </a:extLst>
          </p:cNvPr>
          <p:cNvSpPr>
            <a:spLocks noGrp="1"/>
          </p:cNvSpPr>
          <p:nvPr>
            <p:ph sz="half" idx="2"/>
          </p:nvPr>
        </p:nvSpPr>
        <p:spPr>
          <a:xfrm>
            <a:off x="839788" y="2505075"/>
            <a:ext cx="5157787"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文本占位符 4">
            <a:extLst>
              <a:ext uri="{FF2B5EF4-FFF2-40B4-BE49-F238E27FC236}">
                <a16:creationId xmlns:a16="http://schemas.microsoft.com/office/drawing/2014/main" id="{C4041EA9-51DD-8447-AC16-160DC793D30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6" name="内容占位符 5">
            <a:extLst>
              <a:ext uri="{FF2B5EF4-FFF2-40B4-BE49-F238E27FC236}">
                <a16:creationId xmlns:a16="http://schemas.microsoft.com/office/drawing/2014/main" id="{549ABB55-5394-6044-8C4D-DF44B4D9FF16}"/>
              </a:ext>
            </a:extLst>
          </p:cNvPr>
          <p:cNvSpPr>
            <a:spLocks noGrp="1"/>
          </p:cNvSpPr>
          <p:nvPr>
            <p:ph sz="quarter" idx="4"/>
          </p:nvPr>
        </p:nvSpPr>
        <p:spPr>
          <a:xfrm>
            <a:off x="6172200" y="2505075"/>
            <a:ext cx="5183188"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7" name="日期占位符 6">
            <a:extLst>
              <a:ext uri="{FF2B5EF4-FFF2-40B4-BE49-F238E27FC236}">
                <a16:creationId xmlns:a16="http://schemas.microsoft.com/office/drawing/2014/main" id="{41256847-85E0-CD40-BB42-077751123FF0}"/>
              </a:ext>
            </a:extLst>
          </p:cNvPr>
          <p:cNvSpPr>
            <a:spLocks noGrp="1"/>
          </p:cNvSpPr>
          <p:nvPr>
            <p:ph type="dt" sz="half" idx="10"/>
          </p:nvPr>
        </p:nvSpPr>
        <p:spPr/>
        <p:txBody>
          <a:bodyPr/>
          <a:lstStyle/>
          <a:p>
            <a:fld id="{AA30B9BA-234E-9240-BCA1-560DDE9D3116}" type="datetimeFigureOut">
              <a:rPr kumimoji="1" lang="zh-CN" altLang="en-US" smtClean="0"/>
              <a:t>2024/5/31</a:t>
            </a:fld>
            <a:endParaRPr kumimoji="1" lang="zh-CN" altLang="en-US"/>
          </a:p>
        </p:txBody>
      </p:sp>
      <p:sp>
        <p:nvSpPr>
          <p:cNvPr id="8" name="页脚占位符 7">
            <a:extLst>
              <a:ext uri="{FF2B5EF4-FFF2-40B4-BE49-F238E27FC236}">
                <a16:creationId xmlns:a16="http://schemas.microsoft.com/office/drawing/2014/main" id="{1E2FD7ED-2862-5B4E-9A02-FC4D48EF6BC4}"/>
              </a:ext>
            </a:extLst>
          </p:cNvPr>
          <p:cNvSpPr>
            <a:spLocks noGrp="1"/>
          </p:cNvSpPr>
          <p:nvPr>
            <p:ph type="ftr" sz="quarter" idx="11"/>
          </p:nvPr>
        </p:nvSpPr>
        <p:spPr/>
        <p:txBody>
          <a:bodyPr/>
          <a:lstStyle/>
          <a:p>
            <a:endParaRPr kumimoji="1" lang="zh-CN" altLang="en-US"/>
          </a:p>
        </p:txBody>
      </p:sp>
      <p:sp>
        <p:nvSpPr>
          <p:cNvPr id="9" name="灯片编号占位符 8">
            <a:extLst>
              <a:ext uri="{FF2B5EF4-FFF2-40B4-BE49-F238E27FC236}">
                <a16:creationId xmlns:a16="http://schemas.microsoft.com/office/drawing/2014/main" id="{4AB117E9-561D-7F40-BAA9-F8225E319103}"/>
              </a:ext>
            </a:extLst>
          </p:cNvPr>
          <p:cNvSpPr>
            <a:spLocks noGrp="1"/>
          </p:cNvSpPr>
          <p:nvPr>
            <p:ph type="sldNum" sz="quarter" idx="12"/>
          </p:nvPr>
        </p:nvSpPr>
        <p:spPr/>
        <p:txBody>
          <a:bodyPr/>
          <a:lstStyle/>
          <a:p>
            <a:fld id="{74E04D37-B954-1847-9DD0-4CB06B5DDE46}" type="slidenum">
              <a:rPr kumimoji="1" lang="zh-CN" altLang="en-US" smtClean="0"/>
              <a:t>‹#›</a:t>
            </a:fld>
            <a:endParaRPr kumimoji="1" lang="zh-CN" altLang="en-US"/>
          </a:p>
        </p:txBody>
      </p:sp>
    </p:spTree>
    <p:extLst>
      <p:ext uri="{BB962C8B-B14F-4D97-AF65-F5344CB8AC3E}">
        <p14:creationId xmlns:p14="http://schemas.microsoft.com/office/powerpoint/2010/main" val="24536933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210B190-AC38-FD43-8A2E-68CF120A6705}"/>
              </a:ext>
            </a:extLst>
          </p:cNvPr>
          <p:cNvSpPr>
            <a:spLocks noGrp="1"/>
          </p:cNvSpPr>
          <p:nvPr>
            <p:ph type="title"/>
          </p:nvPr>
        </p:nvSpPr>
        <p:spPr/>
        <p:txBody>
          <a:bodyPr/>
          <a:lstStyle/>
          <a:p>
            <a:r>
              <a:rPr kumimoji="1" lang="zh-CN" altLang="en-US"/>
              <a:t>单击此处编辑母版标题样式</a:t>
            </a:r>
          </a:p>
        </p:txBody>
      </p:sp>
      <p:sp>
        <p:nvSpPr>
          <p:cNvPr id="3" name="日期占位符 2">
            <a:extLst>
              <a:ext uri="{FF2B5EF4-FFF2-40B4-BE49-F238E27FC236}">
                <a16:creationId xmlns:a16="http://schemas.microsoft.com/office/drawing/2014/main" id="{51B51E80-48AD-6749-96F9-3AEE5A8DBF4D}"/>
              </a:ext>
            </a:extLst>
          </p:cNvPr>
          <p:cNvSpPr>
            <a:spLocks noGrp="1"/>
          </p:cNvSpPr>
          <p:nvPr>
            <p:ph type="dt" sz="half" idx="10"/>
          </p:nvPr>
        </p:nvSpPr>
        <p:spPr/>
        <p:txBody>
          <a:bodyPr/>
          <a:lstStyle/>
          <a:p>
            <a:fld id="{AA30B9BA-234E-9240-BCA1-560DDE9D3116}" type="datetimeFigureOut">
              <a:rPr kumimoji="1" lang="zh-CN" altLang="en-US" smtClean="0"/>
              <a:t>2024/5/31</a:t>
            </a:fld>
            <a:endParaRPr kumimoji="1" lang="zh-CN" altLang="en-US"/>
          </a:p>
        </p:txBody>
      </p:sp>
      <p:sp>
        <p:nvSpPr>
          <p:cNvPr id="4" name="页脚占位符 3">
            <a:extLst>
              <a:ext uri="{FF2B5EF4-FFF2-40B4-BE49-F238E27FC236}">
                <a16:creationId xmlns:a16="http://schemas.microsoft.com/office/drawing/2014/main" id="{91D53E56-6B31-4343-B397-82BA1B1BC648}"/>
              </a:ext>
            </a:extLst>
          </p:cNvPr>
          <p:cNvSpPr>
            <a:spLocks noGrp="1"/>
          </p:cNvSpPr>
          <p:nvPr>
            <p:ph type="ftr" sz="quarter" idx="11"/>
          </p:nvPr>
        </p:nvSpPr>
        <p:spPr/>
        <p:txBody>
          <a:bodyPr/>
          <a:lstStyle/>
          <a:p>
            <a:endParaRPr kumimoji="1" lang="zh-CN" altLang="en-US"/>
          </a:p>
        </p:txBody>
      </p:sp>
      <p:sp>
        <p:nvSpPr>
          <p:cNvPr id="5" name="灯片编号占位符 4">
            <a:extLst>
              <a:ext uri="{FF2B5EF4-FFF2-40B4-BE49-F238E27FC236}">
                <a16:creationId xmlns:a16="http://schemas.microsoft.com/office/drawing/2014/main" id="{C3A01E3E-028F-BD47-9E0C-4BFDC1A11E9F}"/>
              </a:ext>
            </a:extLst>
          </p:cNvPr>
          <p:cNvSpPr>
            <a:spLocks noGrp="1"/>
          </p:cNvSpPr>
          <p:nvPr>
            <p:ph type="sldNum" sz="quarter" idx="12"/>
          </p:nvPr>
        </p:nvSpPr>
        <p:spPr/>
        <p:txBody>
          <a:bodyPr/>
          <a:lstStyle/>
          <a:p>
            <a:fld id="{74E04D37-B954-1847-9DD0-4CB06B5DDE46}" type="slidenum">
              <a:rPr kumimoji="1" lang="zh-CN" altLang="en-US" smtClean="0"/>
              <a:t>‹#›</a:t>
            </a:fld>
            <a:endParaRPr kumimoji="1" lang="zh-CN" altLang="en-US"/>
          </a:p>
        </p:txBody>
      </p:sp>
    </p:spTree>
    <p:extLst>
      <p:ext uri="{BB962C8B-B14F-4D97-AF65-F5344CB8AC3E}">
        <p14:creationId xmlns:p14="http://schemas.microsoft.com/office/powerpoint/2010/main" val="12977267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C8E621A-21FB-C14F-BCCF-A2442942FDB4}"/>
              </a:ext>
            </a:extLst>
          </p:cNvPr>
          <p:cNvSpPr>
            <a:spLocks noGrp="1"/>
          </p:cNvSpPr>
          <p:nvPr>
            <p:ph type="dt" sz="half" idx="10"/>
          </p:nvPr>
        </p:nvSpPr>
        <p:spPr/>
        <p:txBody>
          <a:bodyPr/>
          <a:lstStyle/>
          <a:p>
            <a:fld id="{AA30B9BA-234E-9240-BCA1-560DDE9D3116}" type="datetimeFigureOut">
              <a:rPr kumimoji="1" lang="zh-CN" altLang="en-US" smtClean="0"/>
              <a:t>2024/5/31</a:t>
            </a:fld>
            <a:endParaRPr kumimoji="1" lang="zh-CN" altLang="en-US"/>
          </a:p>
        </p:txBody>
      </p:sp>
      <p:sp>
        <p:nvSpPr>
          <p:cNvPr id="3" name="页脚占位符 2">
            <a:extLst>
              <a:ext uri="{FF2B5EF4-FFF2-40B4-BE49-F238E27FC236}">
                <a16:creationId xmlns:a16="http://schemas.microsoft.com/office/drawing/2014/main" id="{5C91802D-4DEA-DE45-8C3E-F1C2559B5A66}"/>
              </a:ext>
            </a:extLst>
          </p:cNvPr>
          <p:cNvSpPr>
            <a:spLocks noGrp="1"/>
          </p:cNvSpPr>
          <p:nvPr>
            <p:ph type="ftr" sz="quarter" idx="11"/>
          </p:nvPr>
        </p:nvSpPr>
        <p:spPr/>
        <p:txBody>
          <a:bodyPr/>
          <a:lstStyle/>
          <a:p>
            <a:endParaRPr kumimoji="1" lang="zh-CN" altLang="en-US"/>
          </a:p>
        </p:txBody>
      </p:sp>
      <p:sp>
        <p:nvSpPr>
          <p:cNvPr id="4" name="灯片编号占位符 3">
            <a:extLst>
              <a:ext uri="{FF2B5EF4-FFF2-40B4-BE49-F238E27FC236}">
                <a16:creationId xmlns:a16="http://schemas.microsoft.com/office/drawing/2014/main" id="{F1E093C9-07D9-634C-BDB5-E38D3FEB0988}"/>
              </a:ext>
            </a:extLst>
          </p:cNvPr>
          <p:cNvSpPr>
            <a:spLocks noGrp="1"/>
          </p:cNvSpPr>
          <p:nvPr>
            <p:ph type="sldNum" sz="quarter" idx="12"/>
          </p:nvPr>
        </p:nvSpPr>
        <p:spPr/>
        <p:txBody>
          <a:bodyPr/>
          <a:lstStyle/>
          <a:p>
            <a:fld id="{74E04D37-B954-1847-9DD0-4CB06B5DDE46}" type="slidenum">
              <a:rPr kumimoji="1" lang="zh-CN" altLang="en-US" smtClean="0"/>
              <a:t>‹#›</a:t>
            </a:fld>
            <a:endParaRPr kumimoji="1" lang="zh-CN" altLang="en-US"/>
          </a:p>
        </p:txBody>
      </p:sp>
    </p:spTree>
    <p:extLst>
      <p:ext uri="{BB962C8B-B14F-4D97-AF65-F5344CB8AC3E}">
        <p14:creationId xmlns:p14="http://schemas.microsoft.com/office/powerpoint/2010/main" val="8933512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CADC6A-0275-C049-83BF-6A9F074385D0}"/>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内容占位符 2">
            <a:extLst>
              <a:ext uri="{FF2B5EF4-FFF2-40B4-BE49-F238E27FC236}">
                <a16:creationId xmlns:a16="http://schemas.microsoft.com/office/drawing/2014/main" id="{A34A0774-CDCF-8447-937C-CC5B03734CD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文本占位符 3">
            <a:extLst>
              <a:ext uri="{FF2B5EF4-FFF2-40B4-BE49-F238E27FC236}">
                <a16:creationId xmlns:a16="http://schemas.microsoft.com/office/drawing/2014/main" id="{5536DD9C-37C5-E146-BDEA-D6E4E68C9B7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a:extLst>
              <a:ext uri="{FF2B5EF4-FFF2-40B4-BE49-F238E27FC236}">
                <a16:creationId xmlns:a16="http://schemas.microsoft.com/office/drawing/2014/main" id="{701E82CB-CE1C-5845-B407-B01176735A48}"/>
              </a:ext>
            </a:extLst>
          </p:cNvPr>
          <p:cNvSpPr>
            <a:spLocks noGrp="1"/>
          </p:cNvSpPr>
          <p:nvPr>
            <p:ph type="dt" sz="half" idx="10"/>
          </p:nvPr>
        </p:nvSpPr>
        <p:spPr/>
        <p:txBody>
          <a:bodyPr/>
          <a:lstStyle/>
          <a:p>
            <a:fld id="{AA30B9BA-234E-9240-BCA1-560DDE9D3116}" type="datetimeFigureOut">
              <a:rPr kumimoji="1" lang="zh-CN" altLang="en-US" smtClean="0"/>
              <a:t>2024/5/31</a:t>
            </a:fld>
            <a:endParaRPr kumimoji="1" lang="zh-CN" altLang="en-US"/>
          </a:p>
        </p:txBody>
      </p:sp>
      <p:sp>
        <p:nvSpPr>
          <p:cNvPr id="6" name="页脚占位符 5">
            <a:extLst>
              <a:ext uri="{FF2B5EF4-FFF2-40B4-BE49-F238E27FC236}">
                <a16:creationId xmlns:a16="http://schemas.microsoft.com/office/drawing/2014/main" id="{D202AF52-BA05-E547-AEB2-88169868F54C}"/>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BF710FE2-FC61-944F-A482-261A3AAF5BB4}"/>
              </a:ext>
            </a:extLst>
          </p:cNvPr>
          <p:cNvSpPr>
            <a:spLocks noGrp="1"/>
          </p:cNvSpPr>
          <p:nvPr>
            <p:ph type="sldNum" sz="quarter" idx="12"/>
          </p:nvPr>
        </p:nvSpPr>
        <p:spPr/>
        <p:txBody>
          <a:bodyPr/>
          <a:lstStyle/>
          <a:p>
            <a:fld id="{74E04D37-B954-1847-9DD0-4CB06B5DDE46}" type="slidenum">
              <a:rPr kumimoji="1" lang="zh-CN" altLang="en-US" smtClean="0"/>
              <a:t>‹#›</a:t>
            </a:fld>
            <a:endParaRPr kumimoji="1" lang="zh-CN" altLang="en-US"/>
          </a:p>
        </p:txBody>
      </p:sp>
    </p:spTree>
    <p:extLst>
      <p:ext uri="{BB962C8B-B14F-4D97-AF65-F5344CB8AC3E}">
        <p14:creationId xmlns:p14="http://schemas.microsoft.com/office/powerpoint/2010/main" val="30807434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23664C-3836-4548-AA47-C19E04039D59}"/>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图片占位符 2">
            <a:extLst>
              <a:ext uri="{FF2B5EF4-FFF2-40B4-BE49-F238E27FC236}">
                <a16:creationId xmlns:a16="http://schemas.microsoft.com/office/drawing/2014/main" id="{40325961-25A6-1047-A97E-538EC236C05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a:extLst>
              <a:ext uri="{FF2B5EF4-FFF2-40B4-BE49-F238E27FC236}">
                <a16:creationId xmlns:a16="http://schemas.microsoft.com/office/drawing/2014/main" id="{85F43347-412F-DB4A-A4D8-0E412B614CE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a:extLst>
              <a:ext uri="{FF2B5EF4-FFF2-40B4-BE49-F238E27FC236}">
                <a16:creationId xmlns:a16="http://schemas.microsoft.com/office/drawing/2014/main" id="{FFA6A787-9742-224A-982E-7A7F9BC607DE}"/>
              </a:ext>
            </a:extLst>
          </p:cNvPr>
          <p:cNvSpPr>
            <a:spLocks noGrp="1"/>
          </p:cNvSpPr>
          <p:nvPr>
            <p:ph type="dt" sz="half" idx="10"/>
          </p:nvPr>
        </p:nvSpPr>
        <p:spPr/>
        <p:txBody>
          <a:bodyPr/>
          <a:lstStyle/>
          <a:p>
            <a:fld id="{AA30B9BA-234E-9240-BCA1-560DDE9D3116}" type="datetimeFigureOut">
              <a:rPr kumimoji="1" lang="zh-CN" altLang="en-US" smtClean="0"/>
              <a:t>2024/5/31</a:t>
            </a:fld>
            <a:endParaRPr kumimoji="1" lang="zh-CN" altLang="en-US"/>
          </a:p>
        </p:txBody>
      </p:sp>
      <p:sp>
        <p:nvSpPr>
          <p:cNvPr id="6" name="页脚占位符 5">
            <a:extLst>
              <a:ext uri="{FF2B5EF4-FFF2-40B4-BE49-F238E27FC236}">
                <a16:creationId xmlns:a16="http://schemas.microsoft.com/office/drawing/2014/main" id="{3D863F48-A23F-E543-BA0A-917DD8681E66}"/>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02251EBF-70F7-FD4B-8C6E-50754D10DD75}"/>
              </a:ext>
            </a:extLst>
          </p:cNvPr>
          <p:cNvSpPr>
            <a:spLocks noGrp="1"/>
          </p:cNvSpPr>
          <p:nvPr>
            <p:ph type="sldNum" sz="quarter" idx="12"/>
          </p:nvPr>
        </p:nvSpPr>
        <p:spPr/>
        <p:txBody>
          <a:bodyPr/>
          <a:lstStyle/>
          <a:p>
            <a:fld id="{74E04D37-B954-1847-9DD0-4CB06B5DDE46}" type="slidenum">
              <a:rPr kumimoji="1" lang="zh-CN" altLang="en-US" smtClean="0"/>
              <a:t>‹#›</a:t>
            </a:fld>
            <a:endParaRPr kumimoji="1" lang="zh-CN" altLang="en-US"/>
          </a:p>
        </p:txBody>
      </p:sp>
    </p:spTree>
    <p:extLst>
      <p:ext uri="{BB962C8B-B14F-4D97-AF65-F5344CB8AC3E}">
        <p14:creationId xmlns:p14="http://schemas.microsoft.com/office/powerpoint/2010/main" val="24237525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7BA58DE6-922C-2E44-B92C-94303C77AE6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8578A009-829F-4B44-92D7-88F37116DB7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6EB408AC-8018-374B-B318-391FCFF8D70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A30B9BA-234E-9240-BCA1-560DDE9D3116}" type="datetimeFigureOut">
              <a:rPr kumimoji="1" lang="zh-CN" altLang="en-US" smtClean="0"/>
              <a:t>2024/5/31</a:t>
            </a:fld>
            <a:endParaRPr kumimoji="1" lang="zh-CN" altLang="en-US"/>
          </a:p>
        </p:txBody>
      </p:sp>
      <p:sp>
        <p:nvSpPr>
          <p:cNvPr id="5" name="页脚占位符 4">
            <a:extLst>
              <a:ext uri="{FF2B5EF4-FFF2-40B4-BE49-F238E27FC236}">
                <a16:creationId xmlns:a16="http://schemas.microsoft.com/office/drawing/2014/main" id="{8A21A371-BE82-CF47-83DA-E69AAD2BDF1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灯片编号占位符 5">
            <a:extLst>
              <a:ext uri="{FF2B5EF4-FFF2-40B4-BE49-F238E27FC236}">
                <a16:creationId xmlns:a16="http://schemas.microsoft.com/office/drawing/2014/main" id="{81AA606F-B744-8849-A94B-C56039D397D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4E04D37-B954-1847-9DD0-4CB06B5DDE46}" type="slidenum">
              <a:rPr kumimoji="1" lang="zh-CN" altLang="en-US" smtClean="0"/>
              <a:t>‹#›</a:t>
            </a:fld>
            <a:endParaRPr kumimoji="1" lang="zh-CN" altLang="en-US"/>
          </a:p>
        </p:txBody>
      </p:sp>
    </p:spTree>
    <p:extLst>
      <p:ext uri="{BB962C8B-B14F-4D97-AF65-F5344CB8AC3E}">
        <p14:creationId xmlns:p14="http://schemas.microsoft.com/office/powerpoint/2010/main" val="79920288"/>
      </p:ext>
    </p:extLst>
  </p:cSld>
  <p:clrMap bg1="lt1" tx1="dk1" bg2="lt2" tx2="dk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12" r:id="rId6"/>
    <p:sldLayoutId id="2147483713" r:id="rId7"/>
    <p:sldLayoutId id="2147483714" r:id="rId8"/>
    <p:sldLayoutId id="2147483715" r:id="rId9"/>
    <p:sldLayoutId id="2147483716" r:id="rId10"/>
    <p:sldLayoutId id="2147483717" r:id="rId11"/>
    <p:sldLayoutId id="2147483718"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31.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hyperlink" Target="https://www.lianxh.cn/news/7ca2b65c68835.html"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图片占位符 1"/>
          <p:cNvPicPr>
            <a:picLocks noGrp="1" noChangeAspect="1"/>
          </p:cNvPicPr>
          <p:nvPr>
            <p:ph type="pic" sz="quarter" idx="10"/>
          </p:nvPr>
        </p:nvPicPr>
        <p:blipFill>
          <a:blip r:embed="rId2" cstate="email">
            <a:extLst>
              <a:ext uri="{28A0092B-C50C-407E-A947-70E740481C1C}">
                <a14:useLocalDpi xmlns:a14="http://schemas.microsoft.com/office/drawing/2010/main" val="0"/>
              </a:ext>
            </a:extLst>
          </a:blip>
          <a:srcRect t="98" b="98"/>
          <a:stretch/>
        </p:blipFill>
        <p:spPr/>
      </p:pic>
      <p:sp>
        <p:nvSpPr>
          <p:cNvPr id="2" name="矩形 1"/>
          <p:cNvSpPr/>
          <p:nvPr/>
        </p:nvSpPr>
        <p:spPr>
          <a:xfrm>
            <a:off x="0" y="1136650"/>
            <a:ext cx="9496426" cy="2266950"/>
          </a:xfrm>
          <a:prstGeom prst="rect">
            <a:avLst/>
          </a:prstGeom>
          <a:solidFill>
            <a:srgbClr val="BDD7EE">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endParaRPr lang="zh-CN" altLang="en-US" dirty="0">
              <a:solidFill>
                <a:srgbClr val="FFFFFF"/>
              </a:solidFill>
              <a:latin typeface="Calibri" charset="0"/>
              <a:ea typeface="宋体" charset="0"/>
              <a:cs typeface="宋体" charset="0"/>
            </a:endParaRPr>
          </a:p>
        </p:txBody>
      </p:sp>
      <p:sp>
        <p:nvSpPr>
          <p:cNvPr id="6" name="副标题 7">
            <a:extLst>
              <a:ext uri="{FF2B5EF4-FFF2-40B4-BE49-F238E27FC236}">
                <a16:creationId xmlns:a16="http://schemas.microsoft.com/office/drawing/2014/main" id="{2542EEE9-8D36-4D61-AD8C-2F4CCB0F055A}"/>
              </a:ext>
            </a:extLst>
          </p:cNvPr>
          <p:cNvSpPr txBox="1">
            <a:spLocks/>
          </p:cNvSpPr>
          <p:nvPr/>
        </p:nvSpPr>
        <p:spPr bwMode="auto">
          <a:xfrm>
            <a:off x="466346" y="6177300"/>
            <a:ext cx="7378700" cy="5429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normAutofit/>
          </a:bodyPr>
          <a:lstStyle>
            <a:lvl1pPr marL="0" indent="0" algn="l" rtl="0" eaLnBrk="1" fontAlgn="base" hangingPunct="1">
              <a:lnSpc>
                <a:spcPct val="90000"/>
              </a:lnSpc>
              <a:spcBef>
                <a:spcPts val="1000"/>
              </a:spcBef>
              <a:spcAft>
                <a:spcPct val="0"/>
              </a:spcAft>
              <a:buFont typeface="Arial" charset="0"/>
              <a:buNone/>
              <a:defRPr sz="1600" kern="1200">
                <a:solidFill>
                  <a:schemeClr val="bg1"/>
                </a:solidFill>
                <a:latin typeface="+mn-lt"/>
                <a:ea typeface="微软雅黑" panose="020B0503020204020204" pitchFamily="34" charset="-122"/>
                <a:cs typeface="宋体" charset="0"/>
              </a:defRPr>
            </a:lvl1pPr>
            <a:lvl2pPr marL="457200" indent="0" algn="ctr" rtl="0" eaLnBrk="1" fontAlgn="base" hangingPunct="1">
              <a:lnSpc>
                <a:spcPct val="90000"/>
              </a:lnSpc>
              <a:spcBef>
                <a:spcPts val="500"/>
              </a:spcBef>
              <a:spcAft>
                <a:spcPct val="0"/>
              </a:spcAft>
              <a:buFont typeface="Arial" charset="0"/>
              <a:buNone/>
              <a:defRPr sz="2000" kern="1200">
                <a:solidFill>
                  <a:schemeClr val="tx1"/>
                </a:solidFill>
                <a:latin typeface="+mn-lt"/>
                <a:ea typeface="+mn-ea"/>
                <a:cs typeface="宋体" charset="0"/>
              </a:defRPr>
            </a:lvl2pPr>
            <a:lvl3pPr marL="914400" indent="0" algn="ctr" rtl="0" eaLnBrk="1" fontAlgn="base" hangingPunct="1">
              <a:lnSpc>
                <a:spcPct val="90000"/>
              </a:lnSpc>
              <a:spcBef>
                <a:spcPts val="500"/>
              </a:spcBef>
              <a:spcAft>
                <a:spcPct val="0"/>
              </a:spcAft>
              <a:buFont typeface="Arial" charset="0"/>
              <a:buNone/>
              <a:defRPr sz="1800" kern="1200">
                <a:solidFill>
                  <a:schemeClr val="tx1"/>
                </a:solidFill>
                <a:latin typeface="+mn-lt"/>
                <a:ea typeface="+mn-ea"/>
                <a:cs typeface="宋体" charset="0"/>
              </a:defRPr>
            </a:lvl3pPr>
            <a:lvl4pPr marL="1371600" indent="0" algn="ctr" rtl="0" eaLnBrk="1" fontAlgn="base" hangingPunct="1">
              <a:lnSpc>
                <a:spcPct val="90000"/>
              </a:lnSpc>
              <a:spcBef>
                <a:spcPts val="500"/>
              </a:spcBef>
              <a:spcAft>
                <a:spcPct val="0"/>
              </a:spcAft>
              <a:buFont typeface="Arial" charset="0"/>
              <a:buNone/>
              <a:defRPr sz="1600" kern="1200">
                <a:solidFill>
                  <a:schemeClr val="tx1"/>
                </a:solidFill>
                <a:latin typeface="+mn-lt"/>
                <a:ea typeface="+mn-ea"/>
                <a:cs typeface="宋体" charset="0"/>
              </a:defRPr>
            </a:lvl4pPr>
            <a:lvl5pPr marL="1828800" indent="0" algn="ctr" rtl="0" eaLnBrk="1" fontAlgn="base" hangingPunct="1">
              <a:lnSpc>
                <a:spcPct val="90000"/>
              </a:lnSpc>
              <a:spcBef>
                <a:spcPts val="500"/>
              </a:spcBef>
              <a:spcAft>
                <a:spcPct val="0"/>
              </a:spcAft>
              <a:buFont typeface="Arial" charset="0"/>
              <a:buNone/>
              <a:defRPr sz="1600" kern="1200">
                <a:solidFill>
                  <a:schemeClr val="tx1"/>
                </a:solidFill>
                <a:latin typeface="+mn-lt"/>
                <a:ea typeface="+mn-ea"/>
                <a:cs typeface="宋体" charset="0"/>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altLang="zh-CN" sz="2000" b="1" dirty="0">
                <a:solidFill>
                  <a:srgbClr val="000090"/>
                </a:solidFill>
                <a:latin typeface="Calibri"/>
                <a:ea typeface="微软雅黑" charset="0"/>
                <a:cs typeface="Calibri"/>
              </a:rPr>
              <a:t>Xian Zhang</a:t>
            </a:r>
            <a:endParaRPr lang="zh-CN" altLang="en-US" sz="2000" b="1" dirty="0">
              <a:solidFill>
                <a:srgbClr val="000090"/>
              </a:solidFill>
              <a:latin typeface="Calibri"/>
              <a:ea typeface="微软雅黑" charset="0"/>
              <a:cs typeface="Calibri"/>
            </a:endParaRPr>
          </a:p>
        </p:txBody>
      </p:sp>
      <p:sp>
        <p:nvSpPr>
          <p:cNvPr id="4100" name="标题 6"/>
          <p:cNvSpPr>
            <a:spLocks noGrp="1"/>
          </p:cNvSpPr>
          <p:nvPr>
            <p:ph type="ctrTitle"/>
          </p:nvPr>
        </p:nvSpPr>
        <p:spPr>
          <a:xfrm>
            <a:off x="466347" y="1338264"/>
            <a:ext cx="7378699" cy="931861"/>
          </a:xfrm>
        </p:spPr>
        <p:txBody>
          <a:bodyPr>
            <a:normAutofit/>
          </a:bodyPr>
          <a:lstStyle/>
          <a:p>
            <a:r>
              <a:rPr lang="en-US" altLang="zh-CN" sz="3200" dirty="0">
                <a:solidFill>
                  <a:schemeClr val="tx1"/>
                </a:solidFill>
              </a:rPr>
              <a:t>Exploratory Data Analysis</a:t>
            </a:r>
            <a:endParaRPr lang="zh-CN" altLang="en-US" dirty="0">
              <a:solidFill>
                <a:schemeClr val="tx1"/>
              </a:solidFill>
              <a:latin typeface="微软雅黑" charset="0"/>
              <a:ea typeface="微软雅黑" charset="0"/>
            </a:endParaRPr>
          </a:p>
        </p:txBody>
      </p:sp>
      <p:sp>
        <p:nvSpPr>
          <p:cNvPr id="4101" name="副标题 7"/>
          <p:cNvSpPr>
            <a:spLocks noGrp="1"/>
          </p:cNvSpPr>
          <p:nvPr>
            <p:ph type="subTitle" idx="1"/>
          </p:nvPr>
        </p:nvSpPr>
        <p:spPr>
          <a:xfrm>
            <a:off x="466346" y="2635748"/>
            <a:ext cx="7378700" cy="542925"/>
          </a:xfrm>
        </p:spPr>
        <p:txBody>
          <a:bodyPr>
            <a:normAutofit/>
          </a:bodyPr>
          <a:lstStyle/>
          <a:p>
            <a:r>
              <a:rPr kumimoji="1" lang="en-US" altLang="zh-CN" sz="2000" dirty="0">
                <a:solidFill>
                  <a:schemeClr val="tx1"/>
                </a:solidFill>
              </a:rPr>
              <a:t>- with</a:t>
            </a:r>
            <a:r>
              <a:rPr kumimoji="1" lang="zh-CN" altLang="en-US" sz="2000" dirty="0">
                <a:solidFill>
                  <a:schemeClr val="tx1"/>
                </a:solidFill>
              </a:rPr>
              <a:t> </a:t>
            </a:r>
            <a:r>
              <a:rPr kumimoji="1" lang="en-US" altLang="zh-CN" sz="2000" dirty="0">
                <a:solidFill>
                  <a:schemeClr val="tx1"/>
                </a:solidFill>
              </a:rPr>
              <a:t>STATA practice</a:t>
            </a:r>
          </a:p>
        </p:txBody>
      </p:sp>
    </p:spTree>
    <p:extLst>
      <p:ext uri="{BB962C8B-B14F-4D97-AF65-F5344CB8AC3E}">
        <p14:creationId xmlns:p14="http://schemas.microsoft.com/office/powerpoint/2010/main" val="791484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2890B3-91B7-79B5-B0B8-D25303E18C38}"/>
              </a:ext>
            </a:extLst>
          </p:cNvPr>
          <p:cNvSpPr>
            <a:spLocks noGrp="1"/>
          </p:cNvSpPr>
          <p:nvPr>
            <p:ph type="title"/>
          </p:nvPr>
        </p:nvSpPr>
        <p:spPr/>
        <p:txBody>
          <a:bodyPr/>
          <a:lstStyle/>
          <a:p>
            <a:r>
              <a:rPr lang="en-US" altLang="zh-CN" sz="4400" dirty="0"/>
              <a:t>Univariable: </a:t>
            </a:r>
            <a:r>
              <a:rPr lang="en" altLang="zh-CN" dirty="0"/>
              <a:t>D</a:t>
            </a:r>
            <a:r>
              <a:rPr lang="en" altLang="zh-CN" dirty="0">
                <a:effectLst/>
              </a:rPr>
              <a:t>iscrete variable</a:t>
            </a:r>
            <a:endParaRPr kumimoji="1" lang="zh-CN" altLang="en-US" dirty="0"/>
          </a:p>
        </p:txBody>
      </p:sp>
      <p:sp>
        <p:nvSpPr>
          <p:cNvPr id="3" name="内容占位符 2">
            <a:extLst>
              <a:ext uri="{FF2B5EF4-FFF2-40B4-BE49-F238E27FC236}">
                <a16:creationId xmlns:a16="http://schemas.microsoft.com/office/drawing/2014/main" id="{31832DD8-8BCC-1638-92C2-345E364B5437}"/>
              </a:ext>
            </a:extLst>
          </p:cNvPr>
          <p:cNvSpPr>
            <a:spLocks noGrp="1"/>
          </p:cNvSpPr>
          <p:nvPr>
            <p:ph idx="1"/>
          </p:nvPr>
        </p:nvSpPr>
        <p:spPr/>
        <p:txBody>
          <a:bodyPr/>
          <a:lstStyle/>
          <a:p>
            <a:r>
              <a:rPr lang="en" altLang="zh-CN" dirty="0">
                <a:effectLst/>
              </a:rPr>
              <a:t>Frequency statistics are the main descriptive statistics used with discrete variables. These include absolute frequencies (raw counts) for each category of the discrete variable, relative frequencies (proportions or percentages of the total number of observations), and cumulative frequencies for successive categories of ordinal variables.</a:t>
            </a:r>
          </a:p>
          <a:p>
            <a:endParaRPr kumimoji="1" lang="zh-CN" altLang="en-US" dirty="0"/>
          </a:p>
        </p:txBody>
      </p:sp>
    </p:spTree>
    <p:extLst>
      <p:ext uri="{BB962C8B-B14F-4D97-AF65-F5344CB8AC3E}">
        <p14:creationId xmlns:p14="http://schemas.microsoft.com/office/powerpoint/2010/main" val="36136438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4586C0-7A85-20AC-8F1C-CDFA2430ED18}"/>
              </a:ext>
            </a:extLst>
          </p:cNvPr>
          <p:cNvSpPr>
            <a:spLocks noGrp="1"/>
          </p:cNvSpPr>
          <p:nvPr>
            <p:ph type="title"/>
          </p:nvPr>
        </p:nvSpPr>
        <p:spPr/>
        <p:txBody>
          <a:bodyPr/>
          <a:lstStyle/>
          <a:p>
            <a:r>
              <a:rPr kumimoji="1" lang="en-US" altLang="zh-CN" dirty="0"/>
              <a:t>Observe pattern from frequency</a:t>
            </a:r>
            <a:endParaRPr kumimoji="1" lang="zh-CN" altLang="en-US" dirty="0"/>
          </a:p>
        </p:txBody>
      </p:sp>
      <p:pic>
        <p:nvPicPr>
          <p:cNvPr id="4" name="图片 3">
            <a:extLst>
              <a:ext uri="{FF2B5EF4-FFF2-40B4-BE49-F238E27FC236}">
                <a16:creationId xmlns:a16="http://schemas.microsoft.com/office/drawing/2014/main" id="{BDDB3707-FB38-8E4E-BDFF-B60C384ABF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09023" y="1387656"/>
            <a:ext cx="6130084" cy="5470344"/>
          </a:xfrm>
          <a:prstGeom prst="rect">
            <a:avLst/>
          </a:prstGeom>
        </p:spPr>
      </p:pic>
    </p:spTree>
    <p:extLst>
      <p:ext uri="{BB962C8B-B14F-4D97-AF65-F5344CB8AC3E}">
        <p14:creationId xmlns:p14="http://schemas.microsoft.com/office/powerpoint/2010/main" val="39213244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2890B3-91B7-79B5-B0B8-D25303E18C38}"/>
              </a:ext>
            </a:extLst>
          </p:cNvPr>
          <p:cNvSpPr>
            <a:spLocks noGrp="1"/>
          </p:cNvSpPr>
          <p:nvPr>
            <p:ph type="title"/>
          </p:nvPr>
        </p:nvSpPr>
        <p:spPr/>
        <p:txBody>
          <a:bodyPr/>
          <a:lstStyle/>
          <a:p>
            <a:r>
              <a:rPr lang="en-US" altLang="zh-CN" sz="4400" dirty="0"/>
              <a:t>Univariable: </a:t>
            </a:r>
            <a:r>
              <a:rPr lang="en" altLang="zh-CN" dirty="0"/>
              <a:t>Continuous</a:t>
            </a:r>
            <a:r>
              <a:rPr lang="en" altLang="zh-CN" dirty="0">
                <a:effectLst/>
              </a:rPr>
              <a:t> variable</a:t>
            </a:r>
            <a:endParaRPr kumimoji="1" lang="zh-CN" altLang="en-US" dirty="0"/>
          </a:p>
        </p:txBody>
      </p:sp>
      <p:sp>
        <p:nvSpPr>
          <p:cNvPr id="3" name="内容占位符 2">
            <a:extLst>
              <a:ext uri="{FF2B5EF4-FFF2-40B4-BE49-F238E27FC236}">
                <a16:creationId xmlns:a16="http://schemas.microsoft.com/office/drawing/2014/main" id="{31832DD8-8BCC-1638-92C2-345E364B5437}"/>
              </a:ext>
            </a:extLst>
          </p:cNvPr>
          <p:cNvSpPr>
            <a:spLocks noGrp="1"/>
          </p:cNvSpPr>
          <p:nvPr>
            <p:ph idx="1"/>
          </p:nvPr>
        </p:nvSpPr>
        <p:spPr>
          <a:xfrm>
            <a:off x="838200" y="1825625"/>
            <a:ext cx="5377405" cy="4351338"/>
          </a:xfrm>
        </p:spPr>
        <p:txBody>
          <a:bodyPr/>
          <a:lstStyle/>
          <a:p>
            <a:r>
              <a:rPr lang="en" altLang="zh-CN" dirty="0"/>
              <a:t>L</a:t>
            </a:r>
            <a:r>
              <a:rPr lang="en" altLang="zh-CN" dirty="0">
                <a:effectLst/>
              </a:rPr>
              <a:t>ocation statistics: mean, median, mode, quantiles</a:t>
            </a:r>
          </a:p>
          <a:p>
            <a:r>
              <a:rPr lang="en" altLang="zh-CN" dirty="0"/>
              <a:t>D</a:t>
            </a:r>
            <a:r>
              <a:rPr lang="en" altLang="zh-CN" dirty="0">
                <a:effectLst/>
              </a:rPr>
              <a:t>ispersion statistics: variance, standard deviation, range, interquartile range</a:t>
            </a:r>
          </a:p>
          <a:p>
            <a:r>
              <a:rPr lang="en" altLang="zh-CN" dirty="0"/>
              <a:t>S</a:t>
            </a:r>
            <a:r>
              <a:rPr lang="en" altLang="zh-CN" dirty="0">
                <a:effectLst/>
              </a:rPr>
              <a:t>hape statistics: skewness, kurtosis</a:t>
            </a:r>
          </a:p>
          <a:p>
            <a:r>
              <a:rPr kumimoji="1" lang="zh-CN" altLang="en-US" dirty="0"/>
              <a:t>* </a:t>
            </a:r>
            <a:r>
              <a:rPr kumimoji="1" lang="en-US" altLang="zh-CN" dirty="0"/>
              <a:t>geographic</a:t>
            </a:r>
            <a:r>
              <a:rPr kumimoji="1" lang="zh-CN" altLang="en-US" dirty="0"/>
              <a:t> </a:t>
            </a:r>
            <a:r>
              <a:rPr kumimoji="1" lang="en-US" altLang="zh-CN" dirty="0"/>
              <a:t>distribution and time trend</a:t>
            </a:r>
            <a:endParaRPr kumimoji="1" lang="zh-CN" altLang="en-US" dirty="0"/>
          </a:p>
        </p:txBody>
      </p:sp>
      <p:sp>
        <p:nvSpPr>
          <p:cNvPr id="4" name="内容占位符 2">
            <a:extLst>
              <a:ext uri="{FF2B5EF4-FFF2-40B4-BE49-F238E27FC236}">
                <a16:creationId xmlns:a16="http://schemas.microsoft.com/office/drawing/2014/main" id="{1B4D2760-8FE8-B315-A11C-8A41FA76BC89}"/>
              </a:ext>
            </a:extLst>
          </p:cNvPr>
          <p:cNvSpPr txBox="1">
            <a:spLocks/>
          </p:cNvSpPr>
          <p:nvPr/>
        </p:nvSpPr>
        <p:spPr>
          <a:xfrm>
            <a:off x="6096000" y="1825625"/>
            <a:ext cx="5377405"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 altLang="zh-CN" dirty="0"/>
              <a:t>Logic check</a:t>
            </a:r>
          </a:p>
          <a:p>
            <a:endParaRPr lang="en" altLang="zh-CN" dirty="0"/>
          </a:p>
          <a:p>
            <a:r>
              <a:rPr lang="en" altLang="zh-CN" dirty="0"/>
              <a:t>Outlier</a:t>
            </a:r>
          </a:p>
          <a:p>
            <a:endParaRPr lang="en" altLang="zh-CN" dirty="0"/>
          </a:p>
          <a:p>
            <a:r>
              <a:rPr kumimoji="1" lang="en-US" altLang="zh-CN" dirty="0"/>
              <a:t>Model assumption check</a:t>
            </a:r>
            <a:endParaRPr lang="en" altLang="zh-CN" dirty="0"/>
          </a:p>
        </p:txBody>
      </p:sp>
    </p:spTree>
    <p:extLst>
      <p:ext uri="{BB962C8B-B14F-4D97-AF65-F5344CB8AC3E}">
        <p14:creationId xmlns:p14="http://schemas.microsoft.com/office/powerpoint/2010/main" val="7794345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D830A9-4F04-9B33-BD1F-B0C9C8FFB3F3}"/>
              </a:ext>
            </a:extLst>
          </p:cNvPr>
          <p:cNvSpPr>
            <a:spLocks noGrp="1"/>
          </p:cNvSpPr>
          <p:nvPr>
            <p:ph type="title"/>
          </p:nvPr>
        </p:nvSpPr>
        <p:spPr/>
        <p:txBody>
          <a:bodyPr/>
          <a:lstStyle/>
          <a:p>
            <a:r>
              <a:rPr lang="en" altLang="zh-CN" dirty="0"/>
              <a:t>L</a:t>
            </a:r>
            <a:r>
              <a:rPr lang="en" altLang="zh-CN" dirty="0">
                <a:effectLst/>
              </a:rPr>
              <a:t>ocation statistics &amp; </a:t>
            </a:r>
            <a:r>
              <a:rPr lang="en" altLang="zh-CN" dirty="0"/>
              <a:t>D</a:t>
            </a:r>
            <a:r>
              <a:rPr lang="en" altLang="zh-CN" dirty="0">
                <a:effectLst/>
              </a:rPr>
              <a:t>ispersion statistics</a:t>
            </a:r>
            <a:endParaRPr kumimoji="1" lang="zh-CN" altLang="en-US" dirty="0"/>
          </a:p>
        </p:txBody>
      </p:sp>
      <p:sp>
        <p:nvSpPr>
          <p:cNvPr id="4" name="内容占位符 3">
            <a:extLst>
              <a:ext uri="{FF2B5EF4-FFF2-40B4-BE49-F238E27FC236}">
                <a16:creationId xmlns:a16="http://schemas.microsoft.com/office/drawing/2014/main" id="{D90B23C9-6796-EAD6-A728-5D0076343C6C}"/>
              </a:ext>
            </a:extLst>
          </p:cNvPr>
          <p:cNvSpPr>
            <a:spLocks noGrp="1"/>
          </p:cNvSpPr>
          <p:nvPr>
            <p:ph idx="1"/>
          </p:nvPr>
        </p:nvSpPr>
        <p:spPr/>
        <p:txBody>
          <a:bodyPr/>
          <a:lstStyle/>
          <a:p>
            <a:endParaRPr kumimoji="1" lang="zh-CN" altLang="en-US"/>
          </a:p>
        </p:txBody>
      </p:sp>
      <p:pic>
        <p:nvPicPr>
          <p:cNvPr id="5" name="图片 4">
            <a:extLst>
              <a:ext uri="{FF2B5EF4-FFF2-40B4-BE49-F238E27FC236}">
                <a16:creationId xmlns:a16="http://schemas.microsoft.com/office/drawing/2014/main" id="{79536420-EE68-79ED-0D64-349A9E03E259}"/>
              </a:ext>
            </a:extLst>
          </p:cNvPr>
          <p:cNvPicPr>
            <a:picLocks noChangeAspect="1"/>
          </p:cNvPicPr>
          <p:nvPr/>
        </p:nvPicPr>
        <p:blipFill>
          <a:blip r:embed="rId2"/>
          <a:stretch>
            <a:fillRect/>
          </a:stretch>
        </p:blipFill>
        <p:spPr>
          <a:xfrm>
            <a:off x="2711450" y="1340644"/>
            <a:ext cx="6769100" cy="5321300"/>
          </a:xfrm>
          <a:prstGeom prst="rect">
            <a:avLst/>
          </a:prstGeom>
        </p:spPr>
      </p:pic>
    </p:spTree>
    <p:extLst>
      <p:ext uri="{BB962C8B-B14F-4D97-AF65-F5344CB8AC3E}">
        <p14:creationId xmlns:p14="http://schemas.microsoft.com/office/powerpoint/2010/main" val="27971825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D830A9-4F04-9B33-BD1F-B0C9C8FFB3F3}"/>
              </a:ext>
            </a:extLst>
          </p:cNvPr>
          <p:cNvSpPr>
            <a:spLocks noGrp="1"/>
          </p:cNvSpPr>
          <p:nvPr>
            <p:ph type="title"/>
          </p:nvPr>
        </p:nvSpPr>
        <p:spPr/>
        <p:txBody>
          <a:bodyPr/>
          <a:lstStyle/>
          <a:p>
            <a:r>
              <a:rPr lang="en" altLang="zh-CN" dirty="0"/>
              <a:t>L</a:t>
            </a:r>
            <a:r>
              <a:rPr lang="en" altLang="zh-CN" dirty="0">
                <a:effectLst/>
              </a:rPr>
              <a:t>ocation statistics &amp; </a:t>
            </a:r>
            <a:r>
              <a:rPr lang="en" altLang="zh-CN" dirty="0"/>
              <a:t>D</a:t>
            </a:r>
            <a:r>
              <a:rPr lang="en" altLang="zh-CN" dirty="0">
                <a:effectLst/>
              </a:rPr>
              <a:t>ispersion statistics</a:t>
            </a:r>
            <a:endParaRPr kumimoji="1" lang="zh-CN" altLang="en-US" dirty="0"/>
          </a:p>
        </p:txBody>
      </p:sp>
      <p:pic>
        <p:nvPicPr>
          <p:cNvPr id="1026" name="Picture 2">
            <a:extLst>
              <a:ext uri="{FF2B5EF4-FFF2-40B4-BE49-F238E27FC236}">
                <a16:creationId xmlns:a16="http://schemas.microsoft.com/office/drawing/2014/main" id="{2A99504F-72CE-7A1B-D155-26B2FAAEA39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136146" y="1399421"/>
            <a:ext cx="5093454" cy="50934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82971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7D3052-EB5B-9D5C-8D25-9AA2F977E820}"/>
              </a:ext>
            </a:extLst>
          </p:cNvPr>
          <p:cNvSpPr>
            <a:spLocks noGrp="1"/>
          </p:cNvSpPr>
          <p:nvPr>
            <p:ph type="title"/>
          </p:nvPr>
        </p:nvSpPr>
        <p:spPr/>
        <p:txBody>
          <a:bodyPr/>
          <a:lstStyle/>
          <a:p>
            <a:r>
              <a:rPr lang="en" altLang="zh-CN" dirty="0"/>
              <a:t>L</a:t>
            </a:r>
            <a:r>
              <a:rPr lang="en" altLang="zh-CN" dirty="0">
                <a:effectLst/>
              </a:rPr>
              <a:t>ocation statistics &amp; </a:t>
            </a:r>
            <a:r>
              <a:rPr lang="en" altLang="zh-CN" dirty="0"/>
              <a:t>D</a:t>
            </a:r>
            <a:r>
              <a:rPr lang="en" altLang="zh-CN" dirty="0">
                <a:effectLst/>
              </a:rPr>
              <a:t>ispersion statistics</a:t>
            </a:r>
            <a:endParaRPr kumimoji="1" lang="zh-CN" altLang="en-US" dirty="0"/>
          </a:p>
        </p:txBody>
      </p:sp>
      <p:sp>
        <p:nvSpPr>
          <p:cNvPr id="3" name="内容占位符 2">
            <a:extLst>
              <a:ext uri="{FF2B5EF4-FFF2-40B4-BE49-F238E27FC236}">
                <a16:creationId xmlns:a16="http://schemas.microsoft.com/office/drawing/2014/main" id="{536F32A0-8002-88B9-9BB9-A22436B13C31}"/>
              </a:ext>
            </a:extLst>
          </p:cNvPr>
          <p:cNvSpPr>
            <a:spLocks noGrp="1"/>
          </p:cNvSpPr>
          <p:nvPr>
            <p:ph idx="1"/>
          </p:nvPr>
        </p:nvSpPr>
        <p:spPr/>
        <p:txBody>
          <a:bodyPr/>
          <a:lstStyle/>
          <a:p>
            <a:endParaRPr kumimoji="1" lang="zh-CN" altLang="en-US"/>
          </a:p>
        </p:txBody>
      </p:sp>
      <p:pic>
        <p:nvPicPr>
          <p:cNvPr id="5" name="图片 4">
            <a:extLst>
              <a:ext uri="{FF2B5EF4-FFF2-40B4-BE49-F238E27FC236}">
                <a16:creationId xmlns:a16="http://schemas.microsoft.com/office/drawing/2014/main" id="{35266CE7-1253-CBAD-135E-6312B2569AD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96020" y="1690688"/>
            <a:ext cx="8799960" cy="4351337"/>
          </a:xfrm>
          <a:prstGeom prst="rect">
            <a:avLst/>
          </a:prstGeom>
        </p:spPr>
      </p:pic>
    </p:spTree>
    <p:extLst>
      <p:ext uri="{BB962C8B-B14F-4D97-AF65-F5344CB8AC3E}">
        <p14:creationId xmlns:p14="http://schemas.microsoft.com/office/powerpoint/2010/main" val="3161194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B4C2D5-0CD6-6131-3831-85FC82995D66}"/>
              </a:ext>
            </a:extLst>
          </p:cNvPr>
          <p:cNvSpPr>
            <a:spLocks noGrp="1"/>
          </p:cNvSpPr>
          <p:nvPr>
            <p:ph type="title"/>
          </p:nvPr>
        </p:nvSpPr>
        <p:spPr/>
        <p:txBody>
          <a:bodyPr/>
          <a:lstStyle/>
          <a:p>
            <a:r>
              <a:rPr lang="en" altLang="zh-CN" dirty="0"/>
              <a:t>S</a:t>
            </a:r>
            <a:r>
              <a:rPr lang="en" altLang="zh-CN" dirty="0">
                <a:effectLst/>
              </a:rPr>
              <a:t>hape statistics: skewness, kurtosis</a:t>
            </a:r>
            <a:endParaRPr kumimoji="1" lang="zh-CN" altLang="en-US" dirty="0"/>
          </a:p>
        </p:txBody>
      </p:sp>
      <p:sp>
        <p:nvSpPr>
          <p:cNvPr id="3" name="内容占位符 2">
            <a:extLst>
              <a:ext uri="{FF2B5EF4-FFF2-40B4-BE49-F238E27FC236}">
                <a16:creationId xmlns:a16="http://schemas.microsoft.com/office/drawing/2014/main" id="{4F0BFEF8-A8FE-6B80-B2E4-7C20DFD46411}"/>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2284138C-743B-071E-BE8E-EC3659E9E36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75854" y="1690688"/>
            <a:ext cx="7005612" cy="5032375"/>
          </a:xfrm>
          <a:prstGeom prst="rect">
            <a:avLst/>
          </a:prstGeom>
        </p:spPr>
      </p:pic>
    </p:spTree>
    <p:extLst>
      <p:ext uri="{BB962C8B-B14F-4D97-AF65-F5344CB8AC3E}">
        <p14:creationId xmlns:p14="http://schemas.microsoft.com/office/powerpoint/2010/main" val="42338222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2A082CD-A03A-29D5-C6FA-DF7251D171E5}"/>
              </a:ext>
            </a:extLst>
          </p:cNvPr>
          <p:cNvSpPr>
            <a:spLocks noGrp="1"/>
          </p:cNvSpPr>
          <p:nvPr>
            <p:ph type="title"/>
          </p:nvPr>
        </p:nvSpPr>
        <p:spPr/>
        <p:txBody>
          <a:bodyPr/>
          <a:lstStyle/>
          <a:p>
            <a:r>
              <a:rPr kumimoji="1" lang="en-US" altLang="zh-CN" dirty="0"/>
              <a:t>Geographic</a:t>
            </a:r>
            <a:r>
              <a:rPr kumimoji="1" lang="zh-CN" altLang="en-US" dirty="0"/>
              <a:t> </a:t>
            </a:r>
            <a:r>
              <a:rPr kumimoji="1" lang="en-US" altLang="zh-CN" dirty="0"/>
              <a:t>distribution and time trend</a:t>
            </a:r>
            <a:endParaRPr kumimoji="1" lang="zh-CN" altLang="en-US" dirty="0"/>
          </a:p>
        </p:txBody>
      </p:sp>
      <p:sp>
        <p:nvSpPr>
          <p:cNvPr id="3" name="内容占位符 2">
            <a:extLst>
              <a:ext uri="{FF2B5EF4-FFF2-40B4-BE49-F238E27FC236}">
                <a16:creationId xmlns:a16="http://schemas.microsoft.com/office/drawing/2014/main" id="{8E320F75-075C-6495-DC0C-CD3A33FCB6B0}"/>
              </a:ext>
            </a:extLst>
          </p:cNvPr>
          <p:cNvSpPr>
            <a:spLocks noGrp="1"/>
          </p:cNvSpPr>
          <p:nvPr>
            <p:ph idx="1"/>
          </p:nvPr>
        </p:nvSpPr>
        <p:spPr/>
        <p:txBody>
          <a:bodyPr/>
          <a:lstStyle/>
          <a:p>
            <a:endParaRPr kumimoji="1" lang="zh-CN" altLang="en-US"/>
          </a:p>
        </p:txBody>
      </p:sp>
      <p:pic>
        <p:nvPicPr>
          <p:cNvPr id="5" name="图片 4">
            <a:extLst>
              <a:ext uri="{FF2B5EF4-FFF2-40B4-BE49-F238E27FC236}">
                <a16:creationId xmlns:a16="http://schemas.microsoft.com/office/drawing/2014/main" id="{25F5A505-502B-597C-2A44-B196D5DF79C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91958" y="1690688"/>
            <a:ext cx="6969420" cy="4644322"/>
          </a:xfrm>
          <a:prstGeom prst="rect">
            <a:avLst/>
          </a:prstGeom>
        </p:spPr>
      </p:pic>
    </p:spTree>
    <p:extLst>
      <p:ext uri="{BB962C8B-B14F-4D97-AF65-F5344CB8AC3E}">
        <p14:creationId xmlns:p14="http://schemas.microsoft.com/office/powerpoint/2010/main" val="30674300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9C01BA-0FF7-3EC9-61EE-9F50C6FA0529}"/>
              </a:ext>
            </a:extLst>
          </p:cNvPr>
          <p:cNvSpPr>
            <a:spLocks noGrp="1"/>
          </p:cNvSpPr>
          <p:nvPr>
            <p:ph type="title"/>
          </p:nvPr>
        </p:nvSpPr>
        <p:spPr/>
        <p:txBody>
          <a:bodyPr/>
          <a:lstStyle/>
          <a:p>
            <a:r>
              <a:rPr lang="en-US" altLang="zh-CN" sz="4400" dirty="0"/>
              <a:t>Univariable:</a:t>
            </a:r>
            <a:r>
              <a:rPr lang="en-US" altLang="zh-CN" dirty="0"/>
              <a:t> Turn c</a:t>
            </a:r>
            <a:r>
              <a:rPr lang="en" altLang="zh-CN" dirty="0" err="1">
                <a:effectLst/>
              </a:rPr>
              <a:t>ontinuous</a:t>
            </a:r>
            <a:r>
              <a:rPr lang="en" altLang="zh-CN" dirty="0">
                <a:effectLst/>
              </a:rPr>
              <a:t> variables into discrete variable</a:t>
            </a:r>
            <a:endParaRPr kumimoji="1" lang="zh-CN" altLang="en-US" dirty="0"/>
          </a:p>
        </p:txBody>
      </p:sp>
      <p:pic>
        <p:nvPicPr>
          <p:cNvPr id="5" name="内容占位符 4" descr="表格&#10;&#10;描述已自动生成">
            <a:extLst>
              <a:ext uri="{FF2B5EF4-FFF2-40B4-BE49-F238E27FC236}">
                <a16:creationId xmlns:a16="http://schemas.microsoft.com/office/drawing/2014/main" id="{06D73254-62D2-CDB6-D048-2165919A20E4}"/>
              </a:ext>
            </a:extLst>
          </p:cNvPr>
          <p:cNvPicPr>
            <a:picLocks noGrp="1" noChangeAspect="1"/>
          </p:cNvPicPr>
          <p:nvPr>
            <p:ph idx="1"/>
          </p:nvPr>
        </p:nvPicPr>
        <p:blipFill>
          <a:blip r:embed="rId2"/>
          <a:stretch>
            <a:fillRect/>
          </a:stretch>
        </p:blipFill>
        <p:spPr>
          <a:xfrm>
            <a:off x="2113915" y="1837200"/>
            <a:ext cx="7686377" cy="4351338"/>
          </a:xfrm>
        </p:spPr>
      </p:pic>
    </p:spTree>
    <p:extLst>
      <p:ext uri="{BB962C8B-B14F-4D97-AF65-F5344CB8AC3E}">
        <p14:creationId xmlns:p14="http://schemas.microsoft.com/office/powerpoint/2010/main" val="21704307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DA5A50-65C7-4BAD-F1DF-9E7C3EC6AA23}"/>
              </a:ext>
            </a:extLst>
          </p:cNvPr>
          <p:cNvSpPr>
            <a:spLocks noGrp="1"/>
          </p:cNvSpPr>
          <p:nvPr>
            <p:ph type="title"/>
          </p:nvPr>
        </p:nvSpPr>
        <p:spPr/>
        <p:txBody>
          <a:bodyPr/>
          <a:lstStyle/>
          <a:p>
            <a:r>
              <a:rPr lang="en-US" altLang="zh-CN" sz="4400" dirty="0"/>
              <a:t>Univariable: report descriptive </a:t>
            </a:r>
            <a:r>
              <a:rPr lang="en-US" altLang="zh-CN" sz="4400" dirty="0" err="1"/>
              <a:t>analyese</a:t>
            </a:r>
            <a:r>
              <a:rPr lang="en-US" altLang="zh-CN" sz="4400" dirty="0"/>
              <a:t> (Table 1) </a:t>
            </a:r>
            <a:endParaRPr kumimoji="1" lang="zh-CN" altLang="en-US" dirty="0"/>
          </a:p>
        </p:txBody>
      </p:sp>
      <p:pic>
        <p:nvPicPr>
          <p:cNvPr id="5" name="内容占位符 4" descr="一些文字和图片的手机截图&#10;&#10;描述已自动生成">
            <a:extLst>
              <a:ext uri="{FF2B5EF4-FFF2-40B4-BE49-F238E27FC236}">
                <a16:creationId xmlns:a16="http://schemas.microsoft.com/office/drawing/2014/main" id="{62AC0DE9-3F25-E6B1-9118-76D728BA8A12}"/>
              </a:ext>
            </a:extLst>
          </p:cNvPr>
          <p:cNvPicPr>
            <a:picLocks noGrp="1" noChangeAspect="1"/>
          </p:cNvPicPr>
          <p:nvPr>
            <p:ph idx="1"/>
          </p:nvPr>
        </p:nvPicPr>
        <p:blipFill rotWithShape="1">
          <a:blip r:embed="rId2"/>
          <a:srcRect b="42266"/>
          <a:stretch/>
        </p:blipFill>
        <p:spPr>
          <a:xfrm>
            <a:off x="2274142" y="1772424"/>
            <a:ext cx="7130760" cy="4360746"/>
          </a:xfrm>
        </p:spPr>
      </p:pic>
    </p:spTree>
    <p:extLst>
      <p:ext uri="{BB962C8B-B14F-4D97-AF65-F5344CB8AC3E}">
        <p14:creationId xmlns:p14="http://schemas.microsoft.com/office/powerpoint/2010/main" val="40968591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080FD5-C810-3F4C-8071-2F0672994995}"/>
              </a:ext>
            </a:extLst>
          </p:cNvPr>
          <p:cNvSpPr>
            <a:spLocks noGrp="1"/>
          </p:cNvSpPr>
          <p:nvPr>
            <p:ph idx="1"/>
          </p:nvPr>
        </p:nvSpPr>
        <p:spPr/>
        <p:txBody>
          <a:bodyPr>
            <a:normAutofit/>
          </a:bodyPr>
          <a:lstStyle/>
          <a:p>
            <a:pPr marL="0" indent="0">
              <a:buNone/>
            </a:pPr>
            <a:r>
              <a:rPr lang="en-US" altLang="zh-CN" sz="4400" dirty="0"/>
              <a:t>Never never never jump to the model you build</a:t>
            </a:r>
            <a:endParaRPr lang="en-US" sz="4400" dirty="0"/>
          </a:p>
        </p:txBody>
      </p:sp>
    </p:spTree>
    <p:extLst>
      <p:ext uri="{BB962C8B-B14F-4D97-AF65-F5344CB8AC3E}">
        <p14:creationId xmlns:p14="http://schemas.microsoft.com/office/powerpoint/2010/main" val="12763859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50D787-474B-7D45-4847-54331C1CC540}"/>
              </a:ext>
            </a:extLst>
          </p:cNvPr>
          <p:cNvSpPr>
            <a:spLocks noGrp="1"/>
          </p:cNvSpPr>
          <p:nvPr>
            <p:ph type="title"/>
          </p:nvPr>
        </p:nvSpPr>
        <p:spPr/>
        <p:txBody>
          <a:bodyPr/>
          <a:lstStyle/>
          <a:p>
            <a:r>
              <a:rPr lang="en-US" altLang="zh-CN" sz="4400" dirty="0"/>
              <a:t>Bivariable: X &amp; Y (the first regression)</a:t>
            </a:r>
            <a:endParaRPr kumimoji="1" lang="zh-CN" altLang="en-US" dirty="0"/>
          </a:p>
        </p:txBody>
      </p:sp>
      <p:pic>
        <p:nvPicPr>
          <p:cNvPr id="7" name="图片 6" descr="表格&#10;&#10;描述已自动生成">
            <a:extLst>
              <a:ext uri="{FF2B5EF4-FFF2-40B4-BE49-F238E27FC236}">
                <a16:creationId xmlns:a16="http://schemas.microsoft.com/office/drawing/2014/main" id="{A5E4DC9E-A925-722D-C47C-4647A22D3691}"/>
              </a:ext>
            </a:extLst>
          </p:cNvPr>
          <p:cNvPicPr>
            <a:picLocks noChangeAspect="1"/>
          </p:cNvPicPr>
          <p:nvPr/>
        </p:nvPicPr>
        <p:blipFill>
          <a:blip r:embed="rId2"/>
          <a:stretch>
            <a:fillRect/>
          </a:stretch>
        </p:blipFill>
        <p:spPr>
          <a:xfrm>
            <a:off x="1817648" y="1533786"/>
            <a:ext cx="3674397" cy="4959089"/>
          </a:xfrm>
          <a:prstGeom prst="rect">
            <a:avLst/>
          </a:prstGeom>
        </p:spPr>
      </p:pic>
      <p:pic>
        <p:nvPicPr>
          <p:cNvPr id="8" name="图片 7">
            <a:extLst>
              <a:ext uri="{FF2B5EF4-FFF2-40B4-BE49-F238E27FC236}">
                <a16:creationId xmlns:a16="http://schemas.microsoft.com/office/drawing/2014/main" id="{E1C7078E-6857-5C65-906F-08820E377E3C}"/>
              </a:ext>
            </a:extLst>
          </p:cNvPr>
          <p:cNvPicPr>
            <a:picLocks noChangeAspect="1"/>
          </p:cNvPicPr>
          <p:nvPr/>
        </p:nvPicPr>
        <p:blipFill rotWithShape="1">
          <a:blip r:embed="rId3">
            <a:extLst>
              <a:ext uri="{28A0092B-C50C-407E-A947-70E740481C1C}">
                <a14:useLocalDpi xmlns:a14="http://schemas.microsoft.com/office/drawing/2010/main" val="0"/>
              </a:ext>
            </a:extLst>
          </a:blip>
          <a:srcRect r="37685"/>
          <a:stretch/>
        </p:blipFill>
        <p:spPr>
          <a:xfrm>
            <a:off x="6082014" y="1690688"/>
            <a:ext cx="5611569" cy="2004619"/>
          </a:xfrm>
          <a:prstGeom prst="rect">
            <a:avLst/>
          </a:prstGeom>
        </p:spPr>
      </p:pic>
    </p:spTree>
    <p:extLst>
      <p:ext uri="{BB962C8B-B14F-4D97-AF65-F5344CB8AC3E}">
        <p14:creationId xmlns:p14="http://schemas.microsoft.com/office/powerpoint/2010/main" val="33961286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50D787-474B-7D45-4847-54331C1CC540}"/>
              </a:ext>
            </a:extLst>
          </p:cNvPr>
          <p:cNvSpPr>
            <a:spLocks noGrp="1"/>
          </p:cNvSpPr>
          <p:nvPr>
            <p:ph type="title"/>
          </p:nvPr>
        </p:nvSpPr>
        <p:spPr/>
        <p:txBody>
          <a:bodyPr/>
          <a:lstStyle/>
          <a:p>
            <a:r>
              <a:rPr lang="en-US" altLang="zh-CN" sz="4400" dirty="0"/>
              <a:t>Bivariable: X &amp; Y</a:t>
            </a:r>
            <a:endParaRPr kumimoji="1" lang="zh-CN" altLang="en-US" dirty="0"/>
          </a:p>
        </p:txBody>
      </p:sp>
      <p:pic>
        <p:nvPicPr>
          <p:cNvPr id="5" name="图片 4" descr="图表, 箱线图&#10;&#10;描述已自动生成">
            <a:extLst>
              <a:ext uri="{FF2B5EF4-FFF2-40B4-BE49-F238E27FC236}">
                <a16:creationId xmlns:a16="http://schemas.microsoft.com/office/drawing/2014/main" id="{41C3CA13-8851-519D-C0E4-A43E2048B1B5}"/>
              </a:ext>
            </a:extLst>
          </p:cNvPr>
          <p:cNvPicPr>
            <a:picLocks noChangeAspect="1"/>
          </p:cNvPicPr>
          <p:nvPr/>
        </p:nvPicPr>
        <p:blipFill>
          <a:blip r:embed="rId2"/>
          <a:stretch>
            <a:fillRect/>
          </a:stretch>
        </p:blipFill>
        <p:spPr>
          <a:xfrm>
            <a:off x="2360960" y="1754860"/>
            <a:ext cx="6742400" cy="4492868"/>
          </a:xfrm>
          <a:prstGeom prst="rect">
            <a:avLst/>
          </a:prstGeom>
        </p:spPr>
      </p:pic>
    </p:spTree>
    <p:extLst>
      <p:ext uri="{BB962C8B-B14F-4D97-AF65-F5344CB8AC3E}">
        <p14:creationId xmlns:p14="http://schemas.microsoft.com/office/powerpoint/2010/main" val="28826226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864ED6-32B7-660B-EFFF-ECC91649387A}"/>
              </a:ext>
            </a:extLst>
          </p:cNvPr>
          <p:cNvSpPr>
            <a:spLocks noGrp="1"/>
          </p:cNvSpPr>
          <p:nvPr>
            <p:ph type="title"/>
          </p:nvPr>
        </p:nvSpPr>
        <p:spPr/>
        <p:txBody>
          <a:bodyPr/>
          <a:lstStyle/>
          <a:p>
            <a:r>
              <a:rPr lang="en-US" altLang="zh-CN" sz="4400" dirty="0"/>
              <a:t>Bivariable: X &amp; Y in survival analyses</a:t>
            </a:r>
            <a:endParaRPr kumimoji="1" lang="zh-CN" altLang="en-US" dirty="0"/>
          </a:p>
        </p:txBody>
      </p:sp>
      <p:pic>
        <p:nvPicPr>
          <p:cNvPr id="4" name="Picture 4">
            <a:extLst>
              <a:ext uri="{FF2B5EF4-FFF2-40B4-BE49-F238E27FC236}">
                <a16:creationId xmlns:a16="http://schemas.microsoft.com/office/drawing/2014/main" id="{19242CDC-37BF-5F32-FBDD-53FCF1ED1558}"/>
              </a:ext>
            </a:extLst>
          </p:cNvPr>
          <p:cNvPicPr>
            <a:picLocks noChangeAspect="1"/>
          </p:cNvPicPr>
          <p:nvPr/>
        </p:nvPicPr>
        <p:blipFill>
          <a:blip r:embed="rId2"/>
          <a:stretch>
            <a:fillRect/>
          </a:stretch>
        </p:blipFill>
        <p:spPr>
          <a:xfrm>
            <a:off x="2519626" y="1436814"/>
            <a:ext cx="5870230" cy="4651083"/>
          </a:xfrm>
          <a:prstGeom prst="rect">
            <a:avLst/>
          </a:prstGeom>
        </p:spPr>
      </p:pic>
    </p:spTree>
    <p:extLst>
      <p:ext uri="{BB962C8B-B14F-4D97-AF65-F5344CB8AC3E}">
        <p14:creationId xmlns:p14="http://schemas.microsoft.com/office/powerpoint/2010/main" val="2210859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3BEA67-A4CB-9975-41D5-6E324F027660}"/>
              </a:ext>
            </a:extLst>
          </p:cNvPr>
          <p:cNvSpPr>
            <a:spLocks noGrp="1"/>
          </p:cNvSpPr>
          <p:nvPr>
            <p:ph type="title"/>
          </p:nvPr>
        </p:nvSpPr>
        <p:spPr/>
        <p:txBody>
          <a:bodyPr/>
          <a:lstStyle/>
          <a:p>
            <a:r>
              <a:rPr lang="en-US" altLang="zh-CN" sz="4400" dirty="0"/>
              <a:t>Bivariable: X &amp; Y with time trend</a:t>
            </a:r>
            <a:endParaRPr kumimoji="1" lang="zh-CN" altLang="en-US" dirty="0"/>
          </a:p>
        </p:txBody>
      </p:sp>
      <p:sp>
        <p:nvSpPr>
          <p:cNvPr id="3" name="内容占位符 2">
            <a:extLst>
              <a:ext uri="{FF2B5EF4-FFF2-40B4-BE49-F238E27FC236}">
                <a16:creationId xmlns:a16="http://schemas.microsoft.com/office/drawing/2014/main" id="{302FC304-CDDE-30EC-07B8-65723A9A4A73}"/>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99763322-D5A6-0E7A-147F-B733B8AD5DD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35339" y="1717443"/>
            <a:ext cx="6308765" cy="4567702"/>
          </a:xfrm>
          <a:prstGeom prst="rect">
            <a:avLst/>
          </a:prstGeom>
        </p:spPr>
      </p:pic>
    </p:spTree>
    <p:extLst>
      <p:ext uri="{BB962C8B-B14F-4D97-AF65-F5344CB8AC3E}">
        <p14:creationId xmlns:p14="http://schemas.microsoft.com/office/powerpoint/2010/main" val="24205649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2E24E5-9D47-0035-27C8-D78BB32FE70B}"/>
              </a:ext>
            </a:extLst>
          </p:cNvPr>
          <p:cNvSpPr>
            <a:spLocks noGrp="1"/>
          </p:cNvSpPr>
          <p:nvPr>
            <p:ph type="title"/>
          </p:nvPr>
        </p:nvSpPr>
        <p:spPr/>
        <p:txBody>
          <a:bodyPr/>
          <a:lstStyle/>
          <a:p>
            <a:r>
              <a:rPr lang="en-US" altLang="zh-CN" sz="4400" dirty="0"/>
              <a:t>Bivariable: Z &amp; Y &amp; Tri-variable: Y on X by Z</a:t>
            </a:r>
            <a:endParaRPr kumimoji="1" lang="zh-CN" altLang="en-US" dirty="0"/>
          </a:p>
        </p:txBody>
      </p:sp>
      <p:pic>
        <p:nvPicPr>
          <p:cNvPr id="5" name="Picture 2">
            <a:extLst>
              <a:ext uri="{FF2B5EF4-FFF2-40B4-BE49-F238E27FC236}">
                <a16:creationId xmlns:a16="http://schemas.microsoft.com/office/drawing/2014/main" id="{341AAFF7-ECA9-DFC7-595F-A896329BFC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454567"/>
            <a:ext cx="5093454" cy="5093454"/>
          </a:xfrm>
          <a:prstGeom prst="rect">
            <a:avLst/>
          </a:prstGeom>
          <a:noFill/>
          <a:extLst>
            <a:ext uri="{909E8E84-426E-40DD-AFC4-6F175D3DCCD1}">
              <a14:hiddenFill xmlns:a14="http://schemas.microsoft.com/office/drawing/2010/main">
                <a:solidFill>
                  <a:srgbClr val="FFFFFF"/>
                </a:solidFill>
              </a14:hiddenFill>
            </a:ext>
          </a:extLst>
        </p:spPr>
      </p:pic>
      <p:pic>
        <p:nvPicPr>
          <p:cNvPr id="7" name="图片 6">
            <a:extLst>
              <a:ext uri="{FF2B5EF4-FFF2-40B4-BE49-F238E27FC236}">
                <a16:creationId xmlns:a16="http://schemas.microsoft.com/office/drawing/2014/main" id="{65C642A0-216E-6065-5AC8-8CA4159C9BD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69622" y="1319522"/>
            <a:ext cx="4745990" cy="3482975"/>
          </a:xfrm>
          <a:prstGeom prst="rect">
            <a:avLst/>
          </a:prstGeom>
        </p:spPr>
      </p:pic>
      <p:sp>
        <p:nvSpPr>
          <p:cNvPr id="11" name="内容占位符 10">
            <a:extLst>
              <a:ext uri="{FF2B5EF4-FFF2-40B4-BE49-F238E27FC236}">
                <a16:creationId xmlns:a16="http://schemas.microsoft.com/office/drawing/2014/main" id="{F39E0F76-7E21-4814-8AB7-1AE1B1F9898A}"/>
              </a:ext>
            </a:extLst>
          </p:cNvPr>
          <p:cNvSpPr>
            <a:spLocks noGrp="1"/>
          </p:cNvSpPr>
          <p:nvPr>
            <p:ph idx="1"/>
          </p:nvPr>
        </p:nvSpPr>
        <p:spPr/>
        <p:txBody>
          <a:bodyPr/>
          <a:lstStyle/>
          <a:p>
            <a:endParaRPr lang="zh-CN" altLang="en-US"/>
          </a:p>
        </p:txBody>
      </p:sp>
    </p:spTree>
    <p:extLst>
      <p:ext uri="{BB962C8B-B14F-4D97-AF65-F5344CB8AC3E}">
        <p14:creationId xmlns:p14="http://schemas.microsoft.com/office/powerpoint/2010/main" val="40665892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descr="A close up of a glass building&#10;&#10;Description automatically generated">
            <a:extLst>
              <a:ext uri="{FF2B5EF4-FFF2-40B4-BE49-F238E27FC236}">
                <a16:creationId xmlns:a16="http://schemas.microsoft.com/office/drawing/2014/main" id="{88E8FCC5-C860-F34A-AB10-E19DEB81FFED}"/>
              </a:ext>
            </a:extLst>
          </p:cNvPr>
          <p:cNvPicPr>
            <a:picLocks noGrp="1" noChangeAspect="1"/>
          </p:cNvPicPr>
          <p:nvPr>
            <p:ph type="pic" sz="quarter" idx="10"/>
          </p:nvPr>
        </p:nvPicPr>
        <p:blipFill rotWithShape="1">
          <a:blip r:embed="rId2" cstate="email">
            <a:extLst>
              <a:ext uri="{28A0092B-C50C-407E-A947-70E740481C1C}">
                <a14:useLocalDpi xmlns:a14="http://schemas.microsoft.com/office/drawing/2010/main" val="0"/>
              </a:ext>
            </a:extLst>
          </a:blip>
          <a:srcRect t="20246" b="20246"/>
          <a:stretch/>
        </p:blipFill>
        <p:spPr/>
      </p:pic>
      <p:sp>
        <p:nvSpPr>
          <p:cNvPr id="5" name="副标题 4">
            <a:extLst>
              <a:ext uri="{FF2B5EF4-FFF2-40B4-BE49-F238E27FC236}">
                <a16:creationId xmlns:a16="http://schemas.microsoft.com/office/drawing/2014/main" id="{345D458A-080C-5144-B9CA-9D4BA9901919}"/>
              </a:ext>
            </a:extLst>
          </p:cNvPr>
          <p:cNvSpPr>
            <a:spLocks noGrp="1"/>
          </p:cNvSpPr>
          <p:nvPr>
            <p:ph type="subTitle" idx="1"/>
          </p:nvPr>
        </p:nvSpPr>
        <p:spPr/>
        <p:txBody>
          <a:bodyPr/>
          <a:lstStyle/>
          <a:p>
            <a:endParaRPr lang="zh-CN" altLang="en-US"/>
          </a:p>
        </p:txBody>
      </p:sp>
      <p:sp>
        <p:nvSpPr>
          <p:cNvPr id="10" name="矩形 1">
            <a:extLst>
              <a:ext uri="{FF2B5EF4-FFF2-40B4-BE49-F238E27FC236}">
                <a16:creationId xmlns:a16="http://schemas.microsoft.com/office/drawing/2014/main" id="{F58CDCE0-21A1-3D4A-A4B0-B738FEFC3930}"/>
              </a:ext>
            </a:extLst>
          </p:cNvPr>
          <p:cNvSpPr/>
          <p:nvPr/>
        </p:nvSpPr>
        <p:spPr>
          <a:xfrm>
            <a:off x="0" y="686964"/>
            <a:ext cx="9496426" cy="2266950"/>
          </a:xfrm>
          <a:prstGeom prst="rect">
            <a:avLst/>
          </a:prstGeom>
          <a:solidFill>
            <a:srgbClr val="BDD7EE">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endParaRPr lang="zh-CN" altLang="en-US" dirty="0">
              <a:solidFill>
                <a:srgbClr val="003B81"/>
              </a:solidFill>
              <a:latin typeface="Calibri" charset="0"/>
              <a:ea typeface="宋体" charset="0"/>
              <a:cs typeface="宋体" charset="0"/>
            </a:endParaRPr>
          </a:p>
        </p:txBody>
      </p:sp>
      <p:sp>
        <p:nvSpPr>
          <p:cNvPr id="3" name="Title 2">
            <a:extLst>
              <a:ext uri="{FF2B5EF4-FFF2-40B4-BE49-F238E27FC236}">
                <a16:creationId xmlns:a16="http://schemas.microsoft.com/office/drawing/2014/main" id="{D2777A9F-55F0-764E-974B-22DE71F4C60F}"/>
              </a:ext>
            </a:extLst>
          </p:cNvPr>
          <p:cNvSpPr>
            <a:spLocks noGrp="1"/>
          </p:cNvSpPr>
          <p:nvPr>
            <p:ph type="ctrTitle"/>
          </p:nvPr>
        </p:nvSpPr>
        <p:spPr>
          <a:xfrm>
            <a:off x="792479" y="1338496"/>
            <a:ext cx="8296930" cy="930879"/>
          </a:xfrm>
        </p:spPr>
        <p:txBody>
          <a:bodyPr>
            <a:normAutofit/>
          </a:bodyPr>
          <a:lstStyle/>
          <a:p>
            <a:r>
              <a:rPr kumimoji="1" lang="en-US" altLang="zh-CN" sz="3200" dirty="0">
                <a:solidFill>
                  <a:schemeClr val="tx1"/>
                </a:solidFill>
              </a:rPr>
              <a:t>Practice in Stata</a:t>
            </a:r>
            <a:endParaRPr lang="en" altLang="zh-CN" sz="3200" dirty="0">
              <a:solidFill>
                <a:schemeClr val="tx1"/>
              </a:solidFill>
            </a:endParaRPr>
          </a:p>
        </p:txBody>
      </p:sp>
    </p:spTree>
    <p:extLst>
      <p:ext uri="{BB962C8B-B14F-4D97-AF65-F5344CB8AC3E}">
        <p14:creationId xmlns:p14="http://schemas.microsoft.com/office/powerpoint/2010/main" val="11672148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C64DAB-CD25-1D6B-9191-69EF98CAB69B}"/>
              </a:ext>
            </a:extLst>
          </p:cNvPr>
          <p:cNvSpPr>
            <a:spLocks noGrp="1"/>
          </p:cNvSpPr>
          <p:nvPr>
            <p:ph type="title"/>
          </p:nvPr>
        </p:nvSpPr>
        <p:spPr/>
        <p:txBody>
          <a:bodyPr/>
          <a:lstStyle/>
          <a:p>
            <a:r>
              <a:rPr lang="en-US" altLang="zh-CN" sz="4400" dirty="0"/>
              <a:t>Univariable in Stata: frequency</a:t>
            </a:r>
            <a:endParaRPr kumimoji="1" lang="zh-CN" altLang="en-US" dirty="0"/>
          </a:p>
        </p:txBody>
      </p:sp>
      <p:sp>
        <p:nvSpPr>
          <p:cNvPr id="3" name="内容占位符 2">
            <a:extLst>
              <a:ext uri="{FF2B5EF4-FFF2-40B4-BE49-F238E27FC236}">
                <a16:creationId xmlns:a16="http://schemas.microsoft.com/office/drawing/2014/main" id="{D6D30EBC-D0B0-8781-ABA0-B58B204C1099}"/>
              </a:ext>
            </a:extLst>
          </p:cNvPr>
          <p:cNvSpPr>
            <a:spLocks noGrp="1"/>
          </p:cNvSpPr>
          <p:nvPr>
            <p:ph idx="1"/>
          </p:nvPr>
        </p:nvSpPr>
        <p:spPr/>
        <p:txBody>
          <a:bodyPr/>
          <a:lstStyle/>
          <a:p>
            <a:r>
              <a:rPr kumimoji="1" lang="en-US" altLang="zh-CN" dirty="0"/>
              <a:t>Tab</a:t>
            </a:r>
          </a:p>
          <a:p>
            <a:endParaRPr kumimoji="1" lang="zh-CN" altLang="en-US" dirty="0"/>
          </a:p>
        </p:txBody>
      </p:sp>
      <p:pic>
        <p:nvPicPr>
          <p:cNvPr id="4" name="图片 3">
            <a:extLst>
              <a:ext uri="{FF2B5EF4-FFF2-40B4-BE49-F238E27FC236}">
                <a16:creationId xmlns:a16="http://schemas.microsoft.com/office/drawing/2014/main" id="{2DC80D03-D13E-0A00-4D81-C48283CA58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17679" y="2675730"/>
            <a:ext cx="6436121" cy="2675255"/>
          </a:xfrm>
          <a:prstGeom prst="rect">
            <a:avLst/>
          </a:prstGeom>
        </p:spPr>
      </p:pic>
      <p:pic>
        <p:nvPicPr>
          <p:cNvPr id="6" name="图片 5">
            <a:extLst>
              <a:ext uri="{FF2B5EF4-FFF2-40B4-BE49-F238E27FC236}">
                <a16:creationId xmlns:a16="http://schemas.microsoft.com/office/drawing/2014/main" id="{131EA299-EBD9-12E2-517C-10BE47193912}"/>
              </a:ext>
            </a:extLst>
          </p:cNvPr>
          <p:cNvPicPr>
            <a:picLocks noChangeAspect="1"/>
          </p:cNvPicPr>
          <p:nvPr/>
        </p:nvPicPr>
        <p:blipFill>
          <a:blip r:embed="rId3"/>
          <a:stretch>
            <a:fillRect/>
          </a:stretch>
        </p:blipFill>
        <p:spPr>
          <a:xfrm>
            <a:off x="1078230" y="1690688"/>
            <a:ext cx="6642100" cy="546100"/>
          </a:xfrm>
          <a:prstGeom prst="rect">
            <a:avLst/>
          </a:prstGeom>
        </p:spPr>
      </p:pic>
      <p:pic>
        <p:nvPicPr>
          <p:cNvPr id="7" name="图片 6" descr="表格&#10;&#10;描述已自动生成">
            <a:extLst>
              <a:ext uri="{FF2B5EF4-FFF2-40B4-BE49-F238E27FC236}">
                <a16:creationId xmlns:a16="http://schemas.microsoft.com/office/drawing/2014/main" id="{7E388BAA-B6BB-1FED-3E4B-A5287EFF47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4400" y="2371725"/>
            <a:ext cx="3799840" cy="4159966"/>
          </a:xfrm>
          <a:prstGeom prst="rect">
            <a:avLst/>
          </a:prstGeom>
        </p:spPr>
      </p:pic>
    </p:spTree>
    <p:extLst>
      <p:ext uri="{BB962C8B-B14F-4D97-AF65-F5344CB8AC3E}">
        <p14:creationId xmlns:p14="http://schemas.microsoft.com/office/powerpoint/2010/main" val="241739633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7F23B3-AAC6-0FD4-3FDD-33312078E79E}"/>
              </a:ext>
            </a:extLst>
          </p:cNvPr>
          <p:cNvSpPr>
            <a:spLocks noGrp="1"/>
          </p:cNvSpPr>
          <p:nvPr>
            <p:ph type="title"/>
          </p:nvPr>
        </p:nvSpPr>
        <p:spPr/>
        <p:txBody>
          <a:bodyPr>
            <a:normAutofit/>
          </a:bodyPr>
          <a:lstStyle/>
          <a:p>
            <a:r>
              <a:rPr lang="en-US" altLang="zh-CN" sz="4400" dirty="0"/>
              <a:t>Univariable in Stata: </a:t>
            </a:r>
            <a:r>
              <a:rPr lang="en" altLang="zh-CN" dirty="0"/>
              <a:t>L</a:t>
            </a:r>
            <a:r>
              <a:rPr lang="en" altLang="zh-CN" dirty="0">
                <a:effectLst/>
              </a:rPr>
              <a:t>ocation statistics</a:t>
            </a:r>
            <a:r>
              <a:rPr lang="en" altLang="zh-CN" dirty="0"/>
              <a:t> and D</a:t>
            </a:r>
            <a:r>
              <a:rPr lang="en" altLang="zh-CN" dirty="0">
                <a:effectLst/>
              </a:rPr>
              <a:t>ispersion statistics</a:t>
            </a:r>
            <a:endParaRPr kumimoji="1" lang="zh-CN" altLang="en-US" dirty="0"/>
          </a:p>
        </p:txBody>
      </p:sp>
      <p:pic>
        <p:nvPicPr>
          <p:cNvPr id="4" name="内容占位符 3">
            <a:extLst>
              <a:ext uri="{FF2B5EF4-FFF2-40B4-BE49-F238E27FC236}">
                <a16:creationId xmlns:a16="http://schemas.microsoft.com/office/drawing/2014/main" id="{CA9B0D5C-6853-A7B1-801B-78A61DA73DDB}"/>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832099" y="2509044"/>
            <a:ext cx="5358699" cy="3475196"/>
          </a:xfrm>
          <a:prstGeom prst="rect">
            <a:avLst/>
          </a:prstGeom>
        </p:spPr>
      </p:pic>
      <p:pic>
        <p:nvPicPr>
          <p:cNvPr id="5" name="图片 4">
            <a:extLst>
              <a:ext uri="{FF2B5EF4-FFF2-40B4-BE49-F238E27FC236}">
                <a16:creationId xmlns:a16="http://schemas.microsoft.com/office/drawing/2014/main" id="{C9136A72-9380-66DE-E0A2-56BD42865C03}"/>
              </a:ext>
            </a:extLst>
          </p:cNvPr>
          <p:cNvPicPr>
            <a:picLocks noChangeAspect="1"/>
          </p:cNvPicPr>
          <p:nvPr/>
        </p:nvPicPr>
        <p:blipFill>
          <a:blip r:embed="rId3"/>
          <a:stretch>
            <a:fillRect/>
          </a:stretch>
        </p:blipFill>
        <p:spPr>
          <a:xfrm>
            <a:off x="1329690" y="1772920"/>
            <a:ext cx="5753100" cy="508000"/>
          </a:xfrm>
          <a:prstGeom prst="rect">
            <a:avLst/>
          </a:prstGeom>
        </p:spPr>
      </p:pic>
    </p:spTree>
    <p:extLst>
      <p:ext uri="{BB962C8B-B14F-4D97-AF65-F5344CB8AC3E}">
        <p14:creationId xmlns:p14="http://schemas.microsoft.com/office/powerpoint/2010/main" val="216089374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0EE638-7F7C-C48F-36BC-013F3368B853}"/>
              </a:ext>
            </a:extLst>
          </p:cNvPr>
          <p:cNvSpPr>
            <a:spLocks noGrp="1"/>
          </p:cNvSpPr>
          <p:nvPr>
            <p:ph type="title"/>
          </p:nvPr>
        </p:nvSpPr>
        <p:spPr/>
        <p:txBody>
          <a:bodyPr/>
          <a:lstStyle/>
          <a:p>
            <a:r>
              <a:rPr lang="en-US" altLang="zh-CN" sz="4400" dirty="0"/>
              <a:t>Univariable in Stata: </a:t>
            </a:r>
            <a:r>
              <a:rPr lang="en" altLang="zh-CN" dirty="0"/>
              <a:t>box </a:t>
            </a:r>
            <a:endParaRPr kumimoji="1" lang="zh-CN" altLang="en-US" dirty="0"/>
          </a:p>
        </p:txBody>
      </p:sp>
      <p:pic>
        <p:nvPicPr>
          <p:cNvPr id="5" name="内容占位符 4" descr="Teams&#10;&#10;描述已自动生成">
            <a:extLst>
              <a:ext uri="{FF2B5EF4-FFF2-40B4-BE49-F238E27FC236}">
                <a16:creationId xmlns:a16="http://schemas.microsoft.com/office/drawing/2014/main" id="{86E7A98C-891A-E4BA-F7A9-0760FF545C8B}"/>
              </a:ext>
            </a:extLst>
          </p:cNvPr>
          <p:cNvPicPr>
            <a:picLocks noGrp="1" noChangeAspect="1"/>
          </p:cNvPicPr>
          <p:nvPr>
            <p:ph idx="1"/>
          </p:nvPr>
        </p:nvPicPr>
        <p:blipFill>
          <a:blip r:embed="rId2"/>
          <a:stretch>
            <a:fillRect/>
          </a:stretch>
        </p:blipFill>
        <p:spPr>
          <a:xfrm>
            <a:off x="1191260" y="1533684"/>
            <a:ext cx="5461000" cy="952500"/>
          </a:xfrm>
        </p:spPr>
      </p:pic>
      <p:pic>
        <p:nvPicPr>
          <p:cNvPr id="7" name="图片 6" descr="图表, 箱线图&#10;&#10;描述已自动生成">
            <a:extLst>
              <a:ext uri="{FF2B5EF4-FFF2-40B4-BE49-F238E27FC236}">
                <a16:creationId xmlns:a16="http://schemas.microsoft.com/office/drawing/2014/main" id="{895900A1-27E8-DA92-E159-C1DCF9D9142A}"/>
              </a:ext>
            </a:extLst>
          </p:cNvPr>
          <p:cNvPicPr>
            <a:picLocks noChangeAspect="1"/>
          </p:cNvPicPr>
          <p:nvPr/>
        </p:nvPicPr>
        <p:blipFill>
          <a:blip r:embed="rId3"/>
          <a:stretch>
            <a:fillRect/>
          </a:stretch>
        </p:blipFill>
        <p:spPr>
          <a:xfrm>
            <a:off x="968408" y="2673350"/>
            <a:ext cx="5406178" cy="2825750"/>
          </a:xfrm>
          <a:prstGeom prst="rect">
            <a:avLst/>
          </a:prstGeom>
        </p:spPr>
      </p:pic>
      <p:pic>
        <p:nvPicPr>
          <p:cNvPr id="9" name="图片 8" descr="图表, 箱线图&#10;&#10;描述已自动生成">
            <a:extLst>
              <a:ext uri="{FF2B5EF4-FFF2-40B4-BE49-F238E27FC236}">
                <a16:creationId xmlns:a16="http://schemas.microsoft.com/office/drawing/2014/main" id="{79ACB27D-9756-57D2-3F4A-7A80C2B6425C}"/>
              </a:ext>
            </a:extLst>
          </p:cNvPr>
          <p:cNvPicPr>
            <a:picLocks noChangeAspect="1"/>
          </p:cNvPicPr>
          <p:nvPr/>
        </p:nvPicPr>
        <p:blipFill>
          <a:blip r:embed="rId4"/>
          <a:stretch>
            <a:fillRect/>
          </a:stretch>
        </p:blipFill>
        <p:spPr>
          <a:xfrm>
            <a:off x="6374586" y="1671638"/>
            <a:ext cx="5678170" cy="4140200"/>
          </a:xfrm>
          <a:prstGeom prst="rect">
            <a:avLst/>
          </a:prstGeom>
        </p:spPr>
      </p:pic>
    </p:spTree>
    <p:extLst>
      <p:ext uri="{BB962C8B-B14F-4D97-AF65-F5344CB8AC3E}">
        <p14:creationId xmlns:p14="http://schemas.microsoft.com/office/powerpoint/2010/main" val="137789329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B0152-A8E7-D834-A466-E1D4C88FE47A}"/>
              </a:ext>
            </a:extLst>
          </p:cNvPr>
          <p:cNvSpPr>
            <a:spLocks noGrp="1"/>
          </p:cNvSpPr>
          <p:nvPr>
            <p:ph type="title"/>
          </p:nvPr>
        </p:nvSpPr>
        <p:spPr/>
        <p:txBody>
          <a:bodyPr/>
          <a:lstStyle/>
          <a:p>
            <a:r>
              <a:rPr lang="en-US" altLang="zh-CN" sz="4400" dirty="0"/>
              <a:t>Univariable in Stata:</a:t>
            </a:r>
            <a:r>
              <a:rPr lang="en" altLang="zh-CN" dirty="0"/>
              <a:t> S</a:t>
            </a:r>
            <a:r>
              <a:rPr lang="en" altLang="zh-CN" dirty="0">
                <a:effectLst/>
              </a:rPr>
              <a:t>hape statistics</a:t>
            </a:r>
            <a:endParaRPr kumimoji="1" lang="zh-CN" altLang="en-US" dirty="0"/>
          </a:p>
        </p:txBody>
      </p:sp>
      <p:pic>
        <p:nvPicPr>
          <p:cNvPr id="5" name="内容占位符 4">
            <a:extLst>
              <a:ext uri="{FF2B5EF4-FFF2-40B4-BE49-F238E27FC236}">
                <a16:creationId xmlns:a16="http://schemas.microsoft.com/office/drawing/2014/main" id="{5DF5A5CA-7C59-F7D1-E515-503175D22641}"/>
              </a:ext>
            </a:extLst>
          </p:cNvPr>
          <p:cNvPicPr>
            <a:picLocks noGrp="1" noChangeAspect="1"/>
          </p:cNvPicPr>
          <p:nvPr>
            <p:ph idx="1"/>
          </p:nvPr>
        </p:nvPicPr>
        <p:blipFill rotWithShape="1">
          <a:blip r:embed="rId2"/>
          <a:srcRect t="13076"/>
          <a:stretch/>
        </p:blipFill>
        <p:spPr>
          <a:xfrm>
            <a:off x="715370" y="1348469"/>
            <a:ext cx="9093200" cy="684437"/>
          </a:xfrm>
        </p:spPr>
      </p:pic>
      <p:pic>
        <p:nvPicPr>
          <p:cNvPr id="6" name="图片 5">
            <a:extLst>
              <a:ext uri="{FF2B5EF4-FFF2-40B4-BE49-F238E27FC236}">
                <a16:creationId xmlns:a16="http://schemas.microsoft.com/office/drawing/2014/main" id="{4E33E143-F6C2-1441-BBC4-B33FEFA76AA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04000" y="1924334"/>
            <a:ext cx="6567781" cy="4717866"/>
          </a:xfrm>
          <a:prstGeom prst="rect">
            <a:avLst/>
          </a:prstGeom>
        </p:spPr>
      </p:pic>
    </p:spTree>
    <p:extLst>
      <p:ext uri="{BB962C8B-B14F-4D97-AF65-F5344CB8AC3E}">
        <p14:creationId xmlns:p14="http://schemas.microsoft.com/office/powerpoint/2010/main" val="23286282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74252E-80EE-DC4C-B4E5-BB623E2A9FAE}"/>
              </a:ext>
            </a:extLst>
          </p:cNvPr>
          <p:cNvSpPr>
            <a:spLocks noGrp="1"/>
          </p:cNvSpPr>
          <p:nvPr>
            <p:ph type="title"/>
          </p:nvPr>
        </p:nvSpPr>
        <p:spPr/>
        <p:txBody>
          <a:bodyPr/>
          <a:lstStyle/>
          <a:p>
            <a:r>
              <a:rPr lang="en-US" dirty="0"/>
              <a:t>Context</a:t>
            </a:r>
          </a:p>
        </p:txBody>
      </p:sp>
      <p:sp>
        <p:nvSpPr>
          <p:cNvPr id="3" name="Content Placeholder 2">
            <a:extLst>
              <a:ext uri="{FF2B5EF4-FFF2-40B4-BE49-F238E27FC236}">
                <a16:creationId xmlns:a16="http://schemas.microsoft.com/office/drawing/2014/main" id="{04080FD5-C810-3F4C-8071-2F0672994995}"/>
              </a:ext>
            </a:extLst>
          </p:cNvPr>
          <p:cNvSpPr>
            <a:spLocks noGrp="1"/>
          </p:cNvSpPr>
          <p:nvPr>
            <p:ph idx="1"/>
          </p:nvPr>
        </p:nvSpPr>
        <p:spPr/>
        <p:txBody>
          <a:bodyPr>
            <a:normAutofit/>
          </a:bodyPr>
          <a:lstStyle/>
          <a:p>
            <a:r>
              <a:rPr lang="en" altLang="zh-CN" sz="3600" dirty="0"/>
              <a:t>1. </a:t>
            </a:r>
            <a:r>
              <a:rPr lang="en-US" altLang="zh-CN" sz="3600" dirty="0"/>
              <a:t>Goal of Exploratory Data Analysis</a:t>
            </a:r>
            <a:endParaRPr lang="en" altLang="zh-CN" sz="3600" dirty="0"/>
          </a:p>
          <a:p>
            <a:r>
              <a:rPr lang="en" altLang="zh-CN" sz="4000" dirty="0">
                <a:solidFill>
                  <a:schemeClr val="tx1"/>
                </a:solidFill>
              </a:rPr>
              <a:t>2. Exploratory Data Analysis by number of variables</a:t>
            </a:r>
            <a:endParaRPr lang="en" altLang="zh-CN" sz="3600" dirty="0">
              <a:solidFill>
                <a:schemeClr val="tx1"/>
              </a:solidFill>
            </a:endParaRPr>
          </a:p>
          <a:p>
            <a:r>
              <a:rPr kumimoji="1" lang="en-US" altLang="zh-CN" sz="3600" dirty="0"/>
              <a:t>3. Practice in Stata</a:t>
            </a:r>
            <a:endParaRPr lang="en" altLang="zh-CN" sz="3600" dirty="0"/>
          </a:p>
          <a:p>
            <a:endParaRPr lang="en-US" sz="3600" dirty="0"/>
          </a:p>
        </p:txBody>
      </p:sp>
    </p:spTree>
    <p:extLst>
      <p:ext uri="{BB962C8B-B14F-4D97-AF65-F5344CB8AC3E}">
        <p14:creationId xmlns:p14="http://schemas.microsoft.com/office/powerpoint/2010/main" val="18910973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B0E203-64C0-D8E6-AE93-90C8792055A5}"/>
              </a:ext>
            </a:extLst>
          </p:cNvPr>
          <p:cNvSpPr>
            <a:spLocks noGrp="1"/>
          </p:cNvSpPr>
          <p:nvPr>
            <p:ph type="title"/>
          </p:nvPr>
        </p:nvSpPr>
        <p:spPr/>
        <p:txBody>
          <a:bodyPr/>
          <a:lstStyle/>
          <a:p>
            <a:r>
              <a:rPr lang="en-US" altLang="zh-CN" sz="4400" dirty="0"/>
              <a:t>Univariable in Stata: Table 1 </a:t>
            </a:r>
            <a:endParaRPr kumimoji="1" lang="zh-CN" altLang="en-US" dirty="0"/>
          </a:p>
        </p:txBody>
      </p:sp>
      <p:pic>
        <p:nvPicPr>
          <p:cNvPr id="6" name="内容占位符 5">
            <a:extLst>
              <a:ext uri="{FF2B5EF4-FFF2-40B4-BE49-F238E27FC236}">
                <a16:creationId xmlns:a16="http://schemas.microsoft.com/office/drawing/2014/main" id="{3B9E0B68-C8A7-7BD6-D3DC-F41582582035}"/>
              </a:ext>
            </a:extLst>
          </p:cNvPr>
          <p:cNvPicPr>
            <a:picLocks noGrp="1" noChangeAspect="1"/>
          </p:cNvPicPr>
          <p:nvPr>
            <p:ph idx="1"/>
          </p:nvPr>
        </p:nvPicPr>
        <p:blipFill>
          <a:blip r:embed="rId2"/>
          <a:stretch>
            <a:fillRect/>
          </a:stretch>
        </p:blipFill>
        <p:spPr>
          <a:xfrm>
            <a:off x="838200" y="2237827"/>
            <a:ext cx="10515600" cy="912067"/>
          </a:xfrm>
        </p:spPr>
      </p:pic>
      <p:sp>
        <p:nvSpPr>
          <p:cNvPr id="4" name="文本框 3">
            <a:extLst>
              <a:ext uri="{FF2B5EF4-FFF2-40B4-BE49-F238E27FC236}">
                <a16:creationId xmlns:a16="http://schemas.microsoft.com/office/drawing/2014/main" id="{DDE3BD8C-18A7-5D75-B50E-6F112470DF22}"/>
              </a:ext>
            </a:extLst>
          </p:cNvPr>
          <p:cNvSpPr txBox="1"/>
          <p:nvPr/>
        </p:nvSpPr>
        <p:spPr>
          <a:xfrm>
            <a:off x="838200" y="6488668"/>
            <a:ext cx="5027338" cy="369332"/>
          </a:xfrm>
          <a:prstGeom prst="rect">
            <a:avLst/>
          </a:prstGeom>
          <a:noFill/>
        </p:spPr>
        <p:txBody>
          <a:bodyPr wrap="none" rtlCol="0">
            <a:spAutoFit/>
          </a:bodyPr>
          <a:lstStyle/>
          <a:p>
            <a:r>
              <a:rPr kumimoji="1" lang="en" altLang="zh-CN" dirty="0"/>
              <a:t>https://</a:t>
            </a:r>
            <a:r>
              <a:rPr kumimoji="1" lang="en" altLang="zh-CN" dirty="0" err="1"/>
              <a:t>www.lianxh.cn</a:t>
            </a:r>
            <a:r>
              <a:rPr kumimoji="1" lang="en" altLang="zh-CN" dirty="0"/>
              <a:t>/news/7ca2b65c68835.html</a:t>
            </a:r>
            <a:endParaRPr kumimoji="1" lang="zh-CN" altLang="en-US" dirty="0"/>
          </a:p>
        </p:txBody>
      </p:sp>
      <p:pic>
        <p:nvPicPr>
          <p:cNvPr id="8" name="图片 7">
            <a:extLst>
              <a:ext uri="{FF2B5EF4-FFF2-40B4-BE49-F238E27FC236}">
                <a16:creationId xmlns:a16="http://schemas.microsoft.com/office/drawing/2014/main" id="{775257BB-4E73-AD8D-CBA1-047803AA721A}"/>
              </a:ext>
            </a:extLst>
          </p:cNvPr>
          <p:cNvPicPr>
            <a:picLocks noChangeAspect="1"/>
          </p:cNvPicPr>
          <p:nvPr/>
        </p:nvPicPr>
        <p:blipFill>
          <a:blip r:embed="rId3"/>
          <a:stretch>
            <a:fillRect/>
          </a:stretch>
        </p:blipFill>
        <p:spPr>
          <a:xfrm>
            <a:off x="604644" y="1690688"/>
            <a:ext cx="7772400" cy="655796"/>
          </a:xfrm>
          <a:prstGeom prst="rect">
            <a:avLst/>
          </a:prstGeom>
        </p:spPr>
      </p:pic>
      <p:pic>
        <p:nvPicPr>
          <p:cNvPr id="10" name="图片 9" descr="表格&#10;&#10;描述已自动生成">
            <a:extLst>
              <a:ext uri="{FF2B5EF4-FFF2-40B4-BE49-F238E27FC236}">
                <a16:creationId xmlns:a16="http://schemas.microsoft.com/office/drawing/2014/main" id="{6433D468-F454-23DB-59BE-870D0A3CE317}"/>
              </a:ext>
            </a:extLst>
          </p:cNvPr>
          <p:cNvPicPr>
            <a:picLocks noChangeAspect="1"/>
          </p:cNvPicPr>
          <p:nvPr/>
        </p:nvPicPr>
        <p:blipFill>
          <a:blip r:embed="rId4"/>
          <a:stretch>
            <a:fillRect/>
          </a:stretch>
        </p:blipFill>
        <p:spPr>
          <a:xfrm>
            <a:off x="1979338" y="3120535"/>
            <a:ext cx="7772400" cy="3194444"/>
          </a:xfrm>
          <a:prstGeom prst="rect">
            <a:avLst/>
          </a:prstGeom>
        </p:spPr>
      </p:pic>
    </p:spTree>
    <p:extLst>
      <p:ext uri="{BB962C8B-B14F-4D97-AF65-F5344CB8AC3E}">
        <p14:creationId xmlns:p14="http://schemas.microsoft.com/office/powerpoint/2010/main" val="181095098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89B0DF6-81D7-F219-7D97-970EA66C1010}"/>
              </a:ext>
            </a:extLst>
          </p:cNvPr>
          <p:cNvSpPr>
            <a:spLocks noGrp="1"/>
          </p:cNvSpPr>
          <p:nvPr>
            <p:ph type="title"/>
          </p:nvPr>
        </p:nvSpPr>
        <p:spPr/>
        <p:txBody>
          <a:bodyPr/>
          <a:lstStyle/>
          <a:p>
            <a:r>
              <a:rPr lang="en-US" altLang="zh-CN" sz="4400" dirty="0"/>
              <a:t>Bivariable </a:t>
            </a:r>
            <a:r>
              <a:rPr lang="en-US" altLang="zh-CN" dirty="0"/>
              <a:t>in Stata</a:t>
            </a:r>
            <a:r>
              <a:rPr lang="en-US" altLang="zh-CN" sz="4400" dirty="0"/>
              <a:t>:  Y &amp; X</a:t>
            </a:r>
            <a:endParaRPr kumimoji="1" lang="zh-CN" altLang="en-US" dirty="0"/>
          </a:p>
        </p:txBody>
      </p:sp>
      <p:pic>
        <p:nvPicPr>
          <p:cNvPr id="6" name="内容占位符 5">
            <a:extLst>
              <a:ext uri="{FF2B5EF4-FFF2-40B4-BE49-F238E27FC236}">
                <a16:creationId xmlns:a16="http://schemas.microsoft.com/office/drawing/2014/main" id="{B6607741-09C1-90E4-BFE5-9CDA81020484}"/>
              </a:ext>
            </a:extLst>
          </p:cNvPr>
          <p:cNvPicPr>
            <a:picLocks noGrp="1" noChangeAspect="1"/>
          </p:cNvPicPr>
          <p:nvPr>
            <p:ph idx="1"/>
          </p:nvPr>
        </p:nvPicPr>
        <p:blipFill>
          <a:blip r:embed="rId2"/>
          <a:stretch>
            <a:fillRect/>
          </a:stretch>
        </p:blipFill>
        <p:spPr>
          <a:xfrm>
            <a:off x="1289648" y="1354138"/>
            <a:ext cx="7073900" cy="673100"/>
          </a:xfrm>
        </p:spPr>
      </p:pic>
      <p:pic>
        <p:nvPicPr>
          <p:cNvPr id="4" name="图片 3" descr="图表, 箱线图&#10;&#10;描述已自动生成">
            <a:extLst>
              <a:ext uri="{FF2B5EF4-FFF2-40B4-BE49-F238E27FC236}">
                <a16:creationId xmlns:a16="http://schemas.microsoft.com/office/drawing/2014/main" id="{DA292C65-0EDF-0EAC-600C-3A4C393386E5}"/>
              </a:ext>
            </a:extLst>
          </p:cNvPr>
          <p:cNvPicPr>
            <a:picLocks noChangeAspect="1"/>
          </p:cNvPicPr>
          <p:nvPr/>
        </p:nvPicPr>
        <p:blipFill>
          <a:blip r:embed="rId3"/>
          <a:stretch>
            <a:fillRect/>
          </a:stretch>
        </p:blipFill>
        <p:spPr>
          <a:xfrm>
            <a:off x="2066909" y="2027238"/>
            <a:ext cx="6947555" cy="4629576"/>
          </a:xfrm>
          <a:prstGeom prst="rect">
            <a:avLst/>
          </a:prstGeom>
        </p:spPr>
      </p:pic>
    </p:spTree>
    <p:extLst>
      <p:ext uri="{BB962C8B-B14F-4D97-AF65-F5344CB8AC3E}">
        <p14:creationId xmlns:p14="http://schemas.microsoft.com/office/powerpoint/2010/main" val="55406287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EF75A4-4506-520F-9919-36EFA45CD99E}"/>
              </a:ext>
            </a:extLst>
          </p:cNvPr>
          <p:cNvSpPr>
            <a:spLocks noGrp="1"/>
          </p:cNvSpPr>
          <p:nvPr>
            <p:ph type="title"/>
          </p:nvPr>
        </p:nvSpPr>
        <p:spPr/>
        <p:txBody>
          <a:bodyPr/>
          <a:lstStyle/>
          <a:p>
            <a:r>
              <a:rPr lang="en-US" altLang="zh-CN" sz="4400" dirty="0"/>
              <a:t>Bivariable in Stata: X &amp; Y with time trend</a:t>
            </a:r>
            <a:endParaRPr kumimoji="1" lang="zh-CN" altLang="en-US" dirty="0"/>
          </a:p>
        </p:txBody>
      </p:sp>
      <p:sp>
        <p:nvSpPr>
          <p:cNvPr id="3" name="内容占位符 2">
            <a:extLst>
              <a:ext uri="{FF2B5EF4-FFF2-40B4-BE49-F238E27FC236}">
                <a16:creationId xmlns:a16="http://schemas.microsoft.com/office/drawing/2014/main" id="{92C5D3F0-1216-BFCB-69E8-0B6723E80ABC}"/>
              </a:ext>
            </a:extLst>
          </p:cNvPr>
          <p:cNvSpPr>
            <a:spLocks noGrp="1"/>
          </p:cNvSpPr>
          <p:nvPr>
            <p:ph idx="1"/>
          </p:nvPr>
        </p:nvSpPr>
        <p:spPr/>
        <p:txBody>
          <a:bodyPr/>
          <a:lstStyle/>
          <a:p>
            <a:endParaRPr kumimoji="1" lang="zh-CN" altLang="en-US"/>
          </a:p>
        </p:txBody>
      </p:sp>
      <p:pic>
        <p:nvPicPr>
          <p:cNvPr id="4" name="内容占位符 8">
            <a:extLst>
              <a:ext uri="{FF2B5EF4-FFF2-40B4-BE49-F238E27FC236}">
                <a16:creationId xmlns:a16="http://schemas.microsoft.com/office/drawing/2014/main" id="{C23CEAEC-A897-92D8-E224-E8F96590D0F3}"/>
              </a:ext>
            </a:extLst>
          </p:cNvPr>
          <p:cNvPicPr>
            <a:picLocks noChangeAspect="1"/>
          </p:cNvPicPr>
          <p:nvPr/>
        </p:nvPicPr>
        <p:blipFill>
          <a:blip r:embed="rId2"/>
          <a:stretch>
            <a:fillRect/>
          </a:stretch>
        </p:blipFill>
        <p:spPr>
          <a:xfrm>
            <a:off x="838200" y="1381974"/>
            <a:ext cx="10515600" cy="1298465"/>
          </a:xfrm>
          <a:prstGeom prst="rect">
            <a:avLst/>
          </a:prstGeom>
        </p:spPr>
      </p:pic>
      <p:pic>
        <p:nvPicPr>
          <p:cNvPr id="5" name="图片 4">
            <a:extLst>
              <a:ext uri="{FF2B5EF4-FFF2-40B4-BE49-F238E27FC236}">
                <a16:creationId xmlns:a16="http://schemas.microsoft.com/office/drawing/2014/main" id="{82CEB902-3123-10A5-CEA7-BC65AF67E5A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07953" y="2707537"/>
            <a:ext cx="5176094" cy="3747620"/>
          </a:xfrm>
          <a:prstGeom prst="rect">
            <a:avLst/>
          </a:prstGeom>
        </p:spPr>
      </p:pic>
    </p:spTree>
    <p:extLst>
      <p:ext uri="{BB962C8B-B14F-4D97-AF65-F5344CB8AC3E}">
        <p14:creationId xmlns:p14="http://schemas.microsoft.com/office/powerpoint/2010/main" val="315735363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96CCE2-281D-4175-E373-B72EDBC56AE5}"/>
              </a:ext>
            </a:extLst>
          </p:cNvPr>
          <p:cNvSpPr>
            <a:spLocks noGrp="1"/>
          </p:cNvSpPr>
          <p:nvPr>
            <p:ph type="title"/>
          </p:nvPr>
        </p:nvSpPr>
        <p:spPr/>
        <p:txBody>
          <a:bodyPr/>
          <a:lstStyle/>
          <a:p>
            <a:r>
              <a:rPr kumimoji="1" lang="en-US" altLang="zh-CN" dirty="0"/>
              <a:t>Resources</a:t>
            </a:r>
            <a:endParaRPr kumimoji="1" lang="zh-CN" altLang="en-US" dirty="0"/>
          </a:p>
        </p:txBody>
      </p:sp>
      <p:sp>
        <p:nvSpPr>
          <p:cNvPr id="3" name="内容占位符 2">
            <a:extLst>
              <a:ext uri="{FF2B5EF4-FFF2-40B4-BE49-F238E27FC236}">
                <a16:creationId xmlns:a16="http://schemas.microsoft.com/office/drawing/2014/main" id="{F0B936E3-E567-2A9F-9612-587BCA3F6CFA}"/>
              </a:ext>
            </a:extLst>
          </p:cNvPr>
          <p:cNvSpPr>
            <a:spLocks noGrp="1"/>
          </p:cNvSpPr>
          <p:nvPr>
            <p:ph idx="1"/>
          </p:nvPr>
        </p:nvSpPr>
        <p:spPr/>
        <p:txBody>
          <a:bodyPr/>
          <a:lstStyle/>
          <a:p>
            <a:r>
              <a:rPr kumimoji="1" lang="zh-CN" altLang="en" dirty="0"/>
              <a:t>连玉</a:t>
            </a:r>
            <a:r>
              <a:rPr kumimoji="1" lang="zh-CN" altLang="en-US" dirty="0"/>
              <a:t>君： </a:t>
            </a:r>
            <a:r>
              <a:rPr kumimoji="1" lang="en" altLang="zh-CN" dirty="0">
                <a:hlinkClick r:id="rId2"/>
              </a:rPr>
              <a:t>https://www.lianxh.cn/news/7ca2b65c68835.html</a:t>
            </a:r>
            <a:endParaRPr kumimoji="1" lang="en" altLang="zh-CN" dirty="0"/>
          </a:p>
          <a:p>
            <a:r>
              <a:rPr lang="en" altLang="zh-CN" b="0" i="0" dirty="0" err="1">
                <a:solidFill>
                  <a:srgbClr val="222222"/>
                </a:solidFill>
                <a:effectLst/>
                <a:highlight>
                  <a:srgbClr val="FFFFFF"/>
                </a:highlight>
                <a:latin typeface="Courier New" panose="02070309020205020404" pitchFamily="49" charset="0"/>
              </a:rPr>
              <a:t>Komorowski</a:t>
            </a:r>
            <a:r>
              <a:rPr lang="en" altLang="zh-CN" b="0" i="0" dirty="0">
                <a:solidFill>
                  <a:srgbClr val="222222"/>
                </a:solidFill>
                <a:effectLst/>
                <a:highlight>
                  <a:srgbClr val="FFFFFF"/>
                </a:highlight>
                <a:latin typeface="Courier New" panose="02070309020205020404" pitchFamily="49" charset="0"/>
              </a:rPr>
              <a:t> M, Marshall DC, </a:t>
            </a:r>
            <a:r>
              <a:rPr lang="en" altLang="zh-CN" b="0" i="0" dirty="0" err="1">
                <a:solidFill>
                  <a:srgbClr val="222222"/>
                </a:solidFill>
                <a:effectLst/>
                <a:highlight>
                  <a:srgbClr val="FFFFFF"/>
                </a:highlight>
                <a:latin typeface="Courier New" panose="02070309020205020404" pitchFamily="49" charset="0"/>
              </a:rPr>
              <a:t>Salciccioli</a:t>
            </a:r>
            <a:r>
              <a:rPr lang="en" altLang="zh-CN" b="0" i="0" dirty="0">
                <a:solidFill>
                  <a:srgbClr val="222222"/>
                </a:solidFill>
                <a:effectLst/>
                <a:highlight>
                  <a:srgbClr val="FFFFFF"/>
                </a:highlight>
                <a:latin typeface="Courier New" panose="02070309020205020404" pitchFamily="49" charset="0"/>
              </a:rPr>
              <a:t> JD, et al. Exploratory Data Analysis. 2016 Sep 10. In: Secondary Analysis of Electronic Health Records [Internet]. Cham (CH): Springer; 2016. Chapter 15. </a:t>
            </a:r>
            <a:endParaRPr kumimoji="1" lang="zh-CN" altLang="en-US" dirty="0"/>
          </a:p>
        </p:txBody>
      </p:sp>
    </p:spTree>
    <p:extLst>
      <p:ext uri="{BB962C8B-B14F-4D97-AF65-F5344CB8AC3E}">
        <p14:creationId xmlns:p14="http://schemas.microsoft.com/office/powerpoint/2010/main" val="29240875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descr="A close up of a glass building&#10;&#10;Description automatically generated">
            <a:extLst>
              <a:ext uri="{FF2B5EF4-FFF2-40B4-BE49-F238E27FC236}">
                <a16:creationId xmlns:a16="http://schemas.microsoft.com/office/drawing/2014/main" id="{88E8FCC5-C860-F34A-AB10-E19DEB81FFED}"/>
              </a:ext>
            </a:extLst>
          </p:cNvPr>
          <p:cNvPicPr>
            <a:picLocks noGrp="1" noChangeAspect="1"/>
          </p:cNvPicPr>
          <p:nvPr>
            <p:ph type="pic" sz="quarter" idx="10"/>
          </p:nvPr>
        </p:nvPicPr>
        <p:blipFill rotWithShape="1">
          <a:blip r:embed="rId2" cstate="email">
            <a:extLst>
              <a:ext uri="{28A0092B-C50C-407E-A947-70E740481C1C}">
                <a14:useLocalDpi xmlns:a14="http://schemas.microsoft.com/office/drawing/2010/main" val="0"/>
              </a:ext>
            </a:extLst>
          </a:blip>
          <a:srcRect t="20246" b="20246"/>
          <a:stretch/>
        </p:blipFill>
        <p:spPr/>
      </p:pic>
      <p:sp>
        <p:nvSpPr>
          <p:cNvPr id="5" name="副标题 4">
            <a:extLst>
              <a:ext uri="{FF2B5EF4-FFF2-40B4-BE49-F238E27FC236}">
                <a16:creationId xmlns:a16="http://schemas.microsoft.com/office/drawing/2014/main" id="{345D458A-080C-5144-B9CA-9D4BA9901919}"/>
              </a:ext>
            </a:extLst>
          </p:cNvPr>
          <p:cNvSpPr>
            <a:spLocks noGrp="1"/>
          </p:cNvSpPr>
          <p:nvPr>
            <p:ph type="subTitle" idx="1"/>
          </p:nvPr>
        </p:nvSpPr>
        <p:spPr/>
        <p:txBody>
          <a:bodyPr/>
          <a:lstStyle/>
          <a:p>
            <a:endParaRPr lang="zh-CN" altLang="en-US"/>
          </a:p>
        </p:txBody>
      </p:sp>
      <p:sp>
        <p:nvSpPr>
          <p:cNvPr id="10" name="矩形 1">
            <a:extLst>
              <a:ext uri="{FF2B5EF4-FFF2-40B4-BE49-F238E27FC236}">
                <a16:creationId xmlns:a16="http://schemas.microsoft.com/office/drawing/2014/main" id="{F58CDCE0-21A1-3D4A-A4B0-B738FEFC3930}"/>
              </a:ext>
            </a:extLst>
          </p:cNvPr>
          <p:cNvSpPr/>
          <p:nvPr/>
        </p:nvSpPr>
        <p:spPr>
          <a:xfrm>
            <a:off x="0" y="686964"/>
            <a:ext cx="9496426" cy="2266950"/>
          </a:xfrm>
          <a:prstGeom prst="rect">
            <a:avLst/>
          </a:prstGeom>
          <a:solidFill>
            <a:srgbClr val="BDD7EE">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endParaRPr lang="zh-CN" altLang="en-US" dirty="0">
              <a:solidFill>
                <a:srgbClr val="003B81"/>
              </a:solidFill>
              <a:latin typeface="Calibri" charset="0"/>
              <a:ea typeface="宋体" charset="0"/>
              <a:cs typeface="宋体" charset="0"/>
            </a:endParaRPr>
          </a:p>
        </p:txBody>
      </p:sp>
      <p:sp>
        <p:nvSpPr>
          <p:cNvPr id="3" name="Title 2">
            <a:extLst>
              <a:ext uri="{FF2B5EF4-FFF2-40B4-BE49-F238E27FC236}">
                <a16:creationId xmlns:a16="http://schemas.microsoft.com/office/drawing/2014/main" id="{D2777A9F-55F0-764E-974B-22DE71F4C60F}"/>
              </a:ext>
            </a:extLst>
          </p:cNvPr>
          <p:cNvSpPr>
            <a:spLocks noGrp="1"/>
          </p:cNvSpPr>
          <p:nvPr>
            <p:ph type="ctrTitle"/>
          </p:nvPr>
        </p:nvSpPr>
        <p:spPr>
          <a:xfrm>
            <a:off x="792479" y="1338496"/>
            <a:ext cx="8296930" cy="930879"/>
          </a:xfrm>
        </p:spPr>
        <p:txBody>
          <a:bodyPr>
            <a:normAutofit/>
          </a:bodyPr>
          <a:lstStyle/>
          <a:p>
            <a:r>
              <a:rPr lang="en-US" altLang="zh-CN" sz="3200" dirty="0">
                <a:solidFill>
                  <a:schemeClr val="tx1"/>
                </a:solidFill>
              </a:rPr>
              <a:t>Goal of Exploratory Data Analysis</a:t>
            </a:r>
            <a:endParaRPr lang="en-US" dirty="0">
              <a:solidFill>
                <a:schemeClr val="tx1"/>
              </a:solidFill>
            </a:endParaRPr>
          </a:p>
        </p:txBody>
      </p:sp>
    </p:spTree>
    <p:extLst>
      <p:ext uri="{BB962C8B-B14F-4D97-AF65-F5344CB8AC3E}">
        <p14:creationId xmlns:p14="http://schemas.microsoft.com/office/powerpoint/2010/main" val="8890003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B488BB-2378-A8E5-CE42-C5DA42A532E6}"/>
              </a:ext>
            </a:extLst>
          </p:cNvPr>
          <p:cNvSpPr>
            <a:spLocks noGrp="1"/>
          </p:cNvSpPr>
          <p:nvPr>
            <p:ph type="title"/>
          </p:nvPr>
        </p:nvSpPr>
        <p:spPr/>
        <p:txBody>
          <a:bodyPr/>
          <a:lstStyle/>
          <a:p>
            <a:r>
              <a:rPr lang="en-US" altLang="zh-CN" sz="4400" dirty="0">
                <a:solidFill>
                  <a:schemeClr val="tx1"/>
                </a:solidFill>
              </a:rPr>
              <a:t>Goal of Exploratory Data Analysis</a:t>
            </a:r>
            <a:endParaRPr kumimoji="1" lang="zh-CN" altLang="en-US" dirty="0"/>
          </a:p>
        </p:txBody>
      </p:sp>
      <p:sp>
        <p:nvSpPr>
          <p:cNvPr id="3" name="内容占位符 2">
            <a:extLst>
              <a:ext uri="{FF2B5EF4-FFF2-40B4-BE49-F238E27FC236}">
                <a16:creationId xmlns:a16="http://schemas.microsoft.com/office/drawing/2014/main" id="{B2474A73-EC44-CDC3-B73A-C7348EE3E8E5}"/>
              </a:ext>
            </a:extLst>
          </p:cNvPr>
          <p:cNvSpPr>
            <a:spLocks noGrp="1"/>
          </p:cNvSpPr>
          <p:nvPr>
            <p:ph idx="1"/>
          </p:nvPr>
        </p:nvSpPr>
        <p:spPr/>
        <p:txBody>
          <a:bodyPr>
            <a:normAutofit/>
          </a:bodyPr>
          <a:lstStyle/>
          <a:p>
            <a:pPr rtl="0">
              <a:spcBef>
                <a:spcPts val="0"/>
              </a:spcBef>
              <a:spcAft>
                <a:spcPts val="0"/>
              </a:spcAft>
            </a:pPr>
            <a:r>
              <a:rPr lang="en" altLang="zh-CN" b="0" i="0" u="none" strike="noStrike" dirty="0">
                <a:solidFill>
                  <a:srgbClr val="000000"/>
                </a:solidFill>
                <a:effectLst/>
                <a:latin typeface="Arial" panose="020B0604020202020204" pitchFamily="34" charset="0"/>
              </a:rPr>
              <a:t>Originally defined by John W. Tukey, mathematician and inventor of the box plot and 5-number summary</a:t>
            </a:r>
            <a:r>
              <a:rPr lang="zh-CN" altLang="en-US" b="0" i="0" u="none" strike="noStrike" dirty="0">
                <a:solidFill>
                  <a:srgbClr val="000000"/>
                </a:solidFill>
                <a:effectLst/>
                <a:latin typeface="Arial" panose="020B0604020202020204" pitchFamily="34" charset="0"/>
              </a:rPr>
              <a:t>：</a:t>
            </a:r>
            <a:endParaRPr lang="en-US" altLang="zh-CN" b="0" i="0" u="none" strike="noStrike" dirty="0">
              <a:solidFill>
                <a:srgbClr val="000000"/>
              </a:solidFill>
              <a:effectLst/>
              <a:latin typeface="Arial" panose="020B0604020202020204" pitchFamily="34" charset="0"/>
            </a:endParaRPr>
          </a:p>
          <a:p>
            <a:pPr rtl="0">
              <a:spcBef>
                <a:spcPts val="0"/>
              </a:spcBef>
              <a:spcAft>
                <a:spcPts val="0"/>
              </a:spcAft>
            </a:pPr>
            <a:endParaRPr lang="en-US" altLang="zh-CN" dirty="0">
              <a:solidFill>
                <a:srgbClr val="000000"/>
              </a:solidFill>
              <a:latin typeface="Arial" panose="020B0604020202020204" pitchFamily="34" charset="0"/>
            </a:endParaRPr>
          </a:p>
          <a:p>
            <a:pPr rtl="0">
              <a:spcBef>
                <a:spcPts val="0"/>
              </a:spcBef>
              <a:spcAft>
                <a:spcPts val="0"/>
              </a:spcAft>
            </a:pPr>
            <a:r>
              <a:rPr lang="en" altLang="zh-CN" b="0" i="0" u="none" strike="noStrike" dirty="0">
                <a:solidFill>
                  <a:srgbClr val="000000"/>
                </a:solidFill>
                <a:effectLst/>
                <a:latin typeface="Arial" panose="020B0604020202020204" pitchFamily="34" charset="0"/>
              </a:rPr>
              <a:t>“Exploratory data analysis isolates </a:t>
            </a:r>
            <a:r>
              <a:rPr lang="en" altLang="zh-CN" b="0" i="0" u="none" strike="noStrike" dirty="0">
                <a:solidFill>
                  <a:srgbClr val="FF0000"/>
                </a:solidFill>
                <a:effectLst/>
                <a:latin typeface="Arial" panose="020B0604020202020204" pitchFamily="34" charset="0"/>
              </a:rPr>
              <a:t>patterns and features</a:t>
            </a:r>
            <a:r>
              <a:rPr lang="en" altLang="zh-CN" b="0" i="0" u="none" strike="noStrike" dirty="0">
                <a:solidFill>
                  <a:srgbClr val="000000"/>
                </a:solidFill>
                <a:effectLst/>
                <a:latin typeface="Arial" panose="020B0604020202020204" pitchFamily="34" charset="0"/>
              </a:rPr>
              <a:t> of the data and reveals these forcefully to the analyst.</a:t>
            </a:r>
            <a:r>
              <a:rPr lang="zh-CN" altLang="en-US" b="0" i="0" u="none" strike="noStrike" dirty="0">
                <a:solidFill>
                  <a:srgbClr val="000000"/>
                </a:solidFill>
                <a:effectLst/>
                <a:latin typeface="Arial" panose="020B0604020202020204" pitchFamily="34" charset="0"/>
              </a:rPr>
              <a:t> </a:t>
            </a:r>
            <a:r>
              <a:rPr lang="en" altLang="zh-CN" b="0" i="0" u="none" strike="noStrike" dirty="0">
                <a:solidFill>
                  <a:srgbClr val="000000"/>
                </a:solidFill>
                <a:effectLst/>
                <a:latin typeface="Arial" panose="020B0604020202020204" pitchFamily="34" charset="0"/>
              </a:rPr>
              <a:t>Exploratory data analysis ... </a:t>
            </a:r>
            <a:r>
              <a:rPr lang="en" altLang="zh-CN" b="0" i="0" u="none" strike="noStrike" dirty="0">
                <a:solidFill>
                  <a:srgbClr val="FF0000"/>
                </a:solidFill>
                <a:effectLst/>
                <a:latin typeface="Arial" panose="020B0604020202020204" pitchFamily="34" charset="0"/>
              </a:rPr>
              <a:t>does not need probability, significance, or confidence</a:t>
            </a:r>
            <a:r>
              <a:rPr lang="en" altLang="zh-CN" b="0" i="0" u="none" strike="noStrike" dirty="0">
                <a:solidFill>
                  <a:srgbClr val="000000"/>
                </a:solidFill>
                <a:effectLst/>
                <a:latin typeface="Arial" panose="020B0604020202020204" pitchFamily="34" charset="0"/>
              </a:rPr>
              <a:t>.”</a:t>
            </a:r>
          </a:p>
          <a:p>
            <a:pPr rtl="0">
              <a:spcBef>
                <a:spcPts val="0"/>
              </a:spcBef>
              <a:spcAft>
                <a:spcPts val="0"/>
              </a:spcAft>
            </a:pPr>
            <a:endParaRPr lang="en" altLang="zh-CN" dirty="0">
              <a:solidFill>
                <a:srgbClr val="000000"/>
              </a:solidFill>
              <a:latin typeface="Arial" panose="020B0604020202020204" pitchFamily="34" charset="0"/>
            </a:endParaRPr>
          </a:p>
          <a:p>
            <a:pPr rtl="0">
              <a:spcBef>
                <a:spcPts val="0"/>
              </a:spcBef>
              <a:spcAft>
                <a:spcPts val="0"/>
              </a:spcAft>
            </a:pPr>
            <a:r>
              <a:rPr lang="zh-CN" altLang="en-US" b="0" i="0" u="none" strike="noStrike" dirty="0">
                <a:solidFill>
                  <a:srgbClr val="000000"/>
                </a:solidFill>
                <a:effectLst/>
                <a:latin typeface="Arial" panose="020B0604020202020204" pitchFamily="34" charset="0"/>
              </a:rPr>
              <a:t>“</a:t>
            </a:r>
            <a:r>
              <a:rPr lang="en" altLang="zh-CN" b="0" i="0" u="none" strike="noStrike" dirty="0">
                <a:solidFill>
                  <a:srgbClr val="000000"/>
                </a:solidFill>
                <a:effectLst/>
                <a:latin typeface="Arial" panose="020B0604020202020204" pitchFamily="34" charset="0"/>
              </a:rPr>
              <a:t>Exploratory data analysis is </a:t>
            </a:r>
            <a:r>
              <a:rPr lang="en" altLang="zh-CN" b="0" i="0" u="none" strike="noStrike" dirty="0">
                <a:solidFill>
                  <a:srgbClr val="FF0000"/>
                </a:solidFill>
                <a:effectLst/>
                <a:latin typeface="Arial" panose="020B0604020202020204" pitchFamily="34" charset="0"/>
              </a:rPr>
              <a:t>an attitude, </a:t>
            </a:r>
            <a:r>
              <a:rPr lang="en" altLang="zh-CN" b="0" i="0" u="none" strike="noStrike" dirty="0">
                <a:solidFill>
                  <a:srgbClr val="000000"/>
                </a:solidFill>
                <a:effectLst/>
                <a:latin typeface="Arial" panose="020B0604020202020204" pitchFamily="34" charset="0"/>
              </a:rPr>
              <a:t>a state of flexibility, a willingness to look for those things that we believe are not there, as well as those we believe to be there.</a:t>
            </a:r>
            <a:r>
              <a:rPr lang="zh-CN" altLang="en-US" b="0" i="0" u="none" strike="noStrike" dirty="0">
                <a:solidFill>
                  <a:srgbClr val="000000"/>
                </a:solidFill>
                <a:effectLst/>
                <a:latin typeface="Arial" panose="020B0604020202020204" pitchFamily="34" charset="0"/>
              </a:rPr>
              <a:t>”</a:t>
            </a:r>
            <a:endParaRPr lang="en" altLang="zh-CN" sz="4000" b="0" dirty="0">
              <a:effectLst/>
            </a:endParaRPr>
          </a:p>
        </p:txBody>
      </p:sp>
    </p:spTree>
    <p:extLst>
      <p:ext uri="{BB962C8B-B14F-4D97-AF65-F5344CB8AC3E}">
        <p14:creationId xmlns:p14="http://schemas.microsoft.com/office/powerpoint/2010/main" val="25665199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77A6C4-E106-1E4E-88F6-3EA23B69329C}"/>
              </a:ext>
            </a:extLst>
          </p:cNvPr>
          <p:cNvSpPr>
            <a:spLocks noGrp="1"/>
          </p:cNvSpPr>
          <p:nvPr>
            <p:ph type="title"/>
          </p:nvPr>
        </p:nvSpPr>
        <p:spPr/>
        <p:txBody>
          <a:bodyPr/>
          <a:lstStyle/>
          <a:p>
            <a:r>
              <a:rPr lang="en-US" altLang="zh-CN" sz="4400" dirty="0">
                <a:solidFill>
                  <a:schemeClr val="tx1"/>
                </a:solidFill>
              </a:rPr>
              <a:t>Goal of Exploratory Data Analysis</a:t>
            </a:r>
            <a:endParaRPr kumimoji="1" lang="zh-CN" altLang="en-US" dirty="0"/>
          </a:p>
        </p:txBody>
      </p:sp>
      <p:sp>
        <p:nvSpPr>
          <p:cNvPr id="3" name="文本框 2">
            <a:extLst>
              <a:ext uri="{FF2B5EF4-FFF2-40B4-BE49-F238E27FC236}">
                <a16:creationId xmlns:a16="http://schemas.microsoft.com/office/drawing/2014/main" id="{4C8D38D6-EC8A-7C4A-AB5A-28072EEF4F62}"/>
              </a:ext>
            </a:extLst>
          </p:cNvPr>
          <p:cNvSpPr txBox="1"/>
          <p:nvPr/>
        </p:nvSpPr>
        <p:spPr>
          <a:xfrm>
            <a:off x="735290" y="1690688"/>
            <a:ext cx="10260659" cy="2062103"/>
          </a:xfrm>
          <a:prstGeom prst="rect">
            <a:avLst/>
          </a:prstGeom>
          <a:noFill/>
        </p:spPr>
        <p:txBody>
          <a:bodyPr wrap="square" rtlCol="0">
            <a:spAutoFit/>
          </a:bodyPr>
          <a:lstStyle/>
          <a:p>
            <a:pPr marL="514350" indent="-514350">
              <a:buAutoNum type="arabicPeriod"/>
            </a:pPr>
            <a:r>
              <a:rPr kumimoji="1" lang="en" altLang="zh-CN" sz="3200" dirty="0"/>
              <a:t>Understand the patterns and features of your data</a:t>
            </a:r>
          </a:p>
          <a:p>
            <a:pPr marL="514350" indent="-514350">
              <a:buAutoNum type="arabicPeriod"/>
            </a:pPr>
            <a:r>
              <a:rPr kumimoji="1" lang="en" altLang="zh-CN" sz="3200" dirty="0"/>
              <a:t>Clarify your story for your audience </a:t>
            </a:r>
            <a:r>
              <a:rPr kumimoji="1" lang="en-US" altLang="zh-CN" sz="3200" dirty="0"/>
              <a:t>and </a:t>
            </a:r>
            <a:r>
              <a:rPr kumimoji="1" lang="en" altLang="zh-CN" sz="3200" dirty="0"/>
              <a:t>build trust with your audience</a:t>
            </a:r>
          </a:p>
          <a:p>
            <a:pPr marL="971550" lvl="1" indent="-514350">
              <a:buAutoNum type="arabicPeriod"/>
            </a:pPr>
            <a:endParaRPr kumimoji="1" lang="en-US" altLang="zh-CN" sz="3200" dirty="0"/>
          </a:p>
        </p:txBody>
      </p:sp>
    </p:spTree>
    <p:extLst>
      <p:ext uri="{BB962C8B-B14F-4D97-AF65-F5344CB8AC3E}">
        <p14:creationId xmlns:p14="http://schemas.microsoft.com/office/powerpoint/2010/main" val="5958244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descr="A close up of a glass building&#10;&#10;Description automatically generated">
            <a:extLst>
              <a:ext uri="{FF2B5EF4-FFF2-40B4-BE49-F238E27FC236}">
                <a16:creationId xmlns:a16="http://schemas.microsoft.com/office/drawing/2014/main" id="{88E8FCC5-C860-F34A-AB10-E19DEB81FFED}"/>
              </a:ext>
            </a:extLst>
          </p:cNvPr>
          <p:cNvPicPr>
            <a:picLocks noGrp="1" noChangeAspect="1"/>
          </p:cNvPicPr>
          <p:nvPr>
            <p:ph type="pic" sz="quarter" idx="10"/>
          </p:nvPr>
        </p:nvPicPr>
        <p:blipFill rotWithShape="1">
          <a:blip r:embed="rId2" cstate="email">
            <a:extLst>
              <a:ext uri="{28A0092B-C50C-407E-A947-70E740481C1C}">
                <a14:useLocalDpi xmlns:a14="http://schemas.microsoft.com/office/drawing/2010/main" val="0"/>
              </a:ext>
            </a:extLst>
          </a:blip>
          <a:srcRect t="20246" b="20246"/>
          <a:stretch/>
        </p:blipFill>
        <p:spPr/>
      </p:pic>
      <p:sp>
        <p:nvSpPr>
          <p:cNvPr id="5" name="副标题 4">
            <a:extLst>
              <a:ext uri="{FF2B5EF4-FFF2-40B4-BE49-F238E27FC236}">
                <a16:creationId xmlns:a16="http://schemas.microsoft.com/office/drawing/2014/main" id="{345D458A-080C-5144-B9CA-9D4BA9901919}"/>
              </a:ext>
            </a:extLst>
          </p:cNvPr>
          <p:cNvSpPr>
            <a:spLocks noGrp="1"/>
          </p:cNvSpPr>
          <p:nvPr>
            <p:ph type="subTitle" idx="1"/>
          </p:nvPr>
        </p:nvSpPr>
        <p:spPr/>
        <p:txBody>
          <a:bodyPr/>
          <a:lstStyle/>
          <a:p>
            <a:endParaRPr lang="zh-CN" altLang="en-US"/>
          </a:p>
        </p:txBody>
      </p:sp>
      <p:sp>
        <p:nvSpPr>
          <p:cNvPr id="10" name="矩形 1">
            <a:extLst>
              <a:ext uri="{FF2B5EF4-FFF2-40B4-BE49-F238E27FC236}">
                <a16:creationId xmlns:a16="http://schemas.microsoft.com/office/drawing/2014/main" id="{F58CDCE0-21A1-3D4A-A4B0-B738FEFC3930}"/>
              </a:ext>
            </a:extLst>
          </p:cNvPr>
          <p:cNvSpPr/>
          <p:nvPr/>
        </p:nvSpPr>
        <p:spPr>
          <a:xfrm>
            <a:off x="0" y="686964"/>
            <a:ext cx="9496426" cy="2266950"/>
          </a:xfrm>
          <a:prstGeom prst="rect">
            <a:avLst/>
          </a:prstGeom>
          <a:solidFill>
            <a:srgbClr val="BDD7EE">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endParaRPr lang="zh-CN" altLang="en-US" dirty="0">
              <a:solidFill>
                <a:srgbClr val="003B81"/>
              </a:solidFill>
              <a:latin typeface="Calibri" charset="0"/>
              <a:ea typeface="宋体" charset="0"/>
              <a:cs typeface="宋体" charset="0"/>
            </a:endParaRPr>
          </a:p>
        </p:txBody>
      </p:sp>
      <p:sp>
        <p:nvSpPr>
          <p:cNvPr id="3" name="Title 2">
            <a:extLst>
              <a:ext uri="{FF2B5EF4-FFF2-40B4-BE49-F238E27FC236}">
                <a16:creationId xmlns:a16="http://schemas.microsoft.com/office/drawing/2014/main" id="{D2777A9F-55F0-764E-974B-22DE71F4C60F}"/>
              </a:ext>
            </a:extLst>
          </p:cNvPr>
          <p:cNvSpPr>
            <a:spLocks noGrp="1"/>
          </p:cNvSpPr>
          <p:nvPr>
            <p:ph type="ctrTitle"/>
          </p:nvPr>
        </p:nvSpPr>
        <p:spPr>
          <a:xfrm>
            <a:off x="792479" y="1338496"/>
            <a:ext cx="8296930" cy="930879"/>
          </a:xfrm>
        </p:spPr>
        <p:txBody>
          <a:bodyPr>
            <a:normAutofit fontScale="90000"/>
          </a:bodyPr>
          <a:lstStyle/>
          <a:p>
            <a:r>
              <a:rPr lang="en" altLang="zh-CN" sz="3200" dirty="0">
                <a:solidFill>
                  <a:schemeClr val="tx1"/>
                </a:solidFill>
              </a:rPr>
              <a:t>Exploratory Data Analysis by number of variables</a:t>
            </a:r>
            <a:endParaRPr lang="en" altLang="zh-CN" sz="2800" dirty="0"/>
          </a:p>
        </p:txBody>
      </p:sp>
    </p:spTree>
    <p:extLst>
      <p:ext uri="{BB962C8B-B14F-4D97-AF65-F5344CB8AC3E}">
        <p14:creationId xmlns:p14="http://schemas.microsoft.com/office/powerpoint/2010/main" val="34774884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77A6C4-E106-1E4E-88F6-3EA23B69329C}"/>
              </a:ext>
            </a:extLst>
          </p:cNvPr>
          <p:cNvSpPr>
            <a:spLocks noGrp="1"/>
          </p:cNvSpPr>
          <p:nvPr>
            <p:ph type="title"/>
          </p:nvPr>
        </p:nvSpPr>
        <p:spPr/>
        <p:txBody>
          <a:bodyPr/>
          <a:lstStyle/>
          <a:p>
            <a:r>
              <a:rPr lang="en" altLang="zh-CN" sz="4400" dirty="0">
                <a:solidFill>
                  <a:schemeClr val="tx1"/>
                </a:solidFill>
              </a:rPr>
              <a:t>Exploratory Data Analysis by number of variables</a:t>
            </a:r>
            <a:endParaRPr kumimoji="1" lang="zh-CN" altLang="en-US" dirty="0"/>
          </a:p>
        </p:txBody>
      </p:sp>
      <p:sp>
        <p:nvSpPr>
          <p:cNvPr id="3" name="内容占位符 2">
            <a:extLst>
              <a:ext uri="{FF2B5EF4-FFF2-40B4-BE49-F238E27FC236}">
                <a16:creationId xmlns:a16="http://schemas.microsoft.com/office/drawing/2014/main" id="{CCC635ED-7D89-2F48-8C0F-67F4D7CF70E5}"/>
              </a:ext>
            </a:extLst>
          </p:cNvPr>
          <p:cNvSpPr>
            <a:spLocks noGrp="1"/>
          </p:cNvSpPr>
          <p:nvPr>
            <p:ph idx="1"/>
          </p:nvPr>
        </p:nvSpPr>
        <p:spPr>
          <a:xfrm>
            <a:off x="6356431" y="1815979"/>
            <a:ext cx="5782519" cy="4351338"/>
          </a:xfrm>
        </p:spPr>
        <p:txBody>
          <a:bodyPr>
            <a:normAutofit/>
          </a:bodyPr>
          <a:lstStyle/>
          <a:p>
            <a:r>
              <a:rPr lang="en-US" altLang="zh-CN" sz="3600" dirty="0"/>
              <a:t>Table 1 Descriptive analyses</a:t>
            </a:r>
          </a:p>
          <a:p>
            <a:r>
              <a:rPr lang="en-US" altLang="zh-CN" sz="3600" dirty="0"/>
              <a:t>Basic model: the first regression</a:t>
            </a:r>
          </a:p>
          <a:p>
            <a:endParaRPr lang="zh-CN" altLang="zh-CN" sz="3600" dirty="0"/>
          </a:p>
          <a:p>
            <a:r>
              <a:rPr lang="en-US" altLang="zh-CN" sz="3600" dirty="0"/>
              <a:t>Multivariable modelling, Stratification analyses</a:t>
            </a:r>
            <a:endParaRPr lang="zh-CN" altLang="en-US" sz="3600" dirty="0"/>
          </a:p>
        </p:txBody>
      </p:sp>
      <p:sp>
        <p:nvSpPr>
          <p:cNvPr id="6" name="内容占位符 2">
            <a:extLst>
              <a:ext uri="{FF2B5EF4-FFF2-40B4-BE49-F238E27FC236}">
                <a16:creationId xmlns:a16="http://schemas.microsoft.com/office/drawing/2014/main" id="{349FA316-6418-FC31-7432-EE4AF70FCBBB}"/>
              </a:ext>
            </a:extLst>
          </p:cNvPr>
          <p:cNvSpPr txBox="1">
            <a:spLocks/>
          </p:cNvSpPr>
          <p:nvPr/>
        </p:nvSpPr>
        <p:spPr>
          <a:xfrm>
            <a:off x="573912" y="1815979"/>
            <a:ext cx="578251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3600" dirty="0"/>
              <a:t>Univariable: logic check, missing, outlier</a:t>
            </a:r>
          </a:p>
          <a:p>
            <a:r>
              <a:rPr lang="en-US" altLang="zh-CN" sz="3600" dirty="0"/>
              <a:t>Bivariable: unadjusted results between exposure (X) and outcome (Y)</a:t>
            </a:r>
            <a:endParaRPr lang="zh-CN" altLang="zh-CN" sz="3600" dirty="0"/>
          </a:p>
          <a:p>
            <a:r>
              <a:rPr lang="zh-CN" altLang="en-US" sz="3600" dirty="0"/>
              <a:t>*</a:t>
            </a:r>
            <a:r>
              <a:rPr lang="en-US" altLang="zh-CN" sz="3600" dirty="0"/>
              <a:t>Tri-variable: confounders, stratified analyses (Z)</a:t>
            </a:r>
            <a:endParaRPr lang="zh-CN" altLang="en-US" sz="3600" dirty="0"/>
          </a:p>
        </p:txBody>
      </p:sp>
    </p:spTree>
    <p:extLst>
      <p:ext uri="{BB962C8B-B14F-4D97-AF65-F5344CB8AC3E}">
        <p14:creationId xmlns:p14="http://schemas.microsoft.com/office/powerpoint/2010/main" val="4409454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4EE2AF-5B01-2F44-AECD-BE74A2121796}"/>
              </a:ext>
            </a:extLst>
          </p:cNvPr>
          <p:cNvSpPr>
            <a:spLocks noGrp="1"/>
          </p:cNvSpPr>
          <p:nvPr>
            <p:ph type="title"/>
          </p:nvPr>
        </p:nvSpPr>
        <p:spPr/>
        <p:txBody>
          <a:bodyPr/>
          <a:lstStyle/>
          <a:p>
            <a:r>
              <a:rPr lang="en-US" altLang="zh-CN" sz="4400" dirty="0"/>
              <a:t>Univariable: variable types</a:t>
            </a:r>
            <a:endParaRPr lang="en-US" dirty="0"/>
          </a:p>
        </p:txBody>
      </p:sp>
      <p:sp>
        <p:nvSpPr>
          <p:cNvPr id="3" name="Content Placeholder 2">
            <a:extLst>
              <a:ext uri="{FF2B5EF4-FFF2-40B4-BE49-F238E27FC236}">
                <a16:creationId xmlns:a16="http://schemas.microsoft.com/office/drawing/2014/main" id="{2644FFD0-4A2C-3F44-AF8D-F8D65D2AEB1C}"/>
              </a:ext>
            </a:extLst>
          </p:cNvPr>
          <p:cNvSpPr>
            <a:spLocks noGrp="1"/>
          </p:cNvSpPr>
          <p:nvPr>
            <p:ph idx="1"/>
          </p:nvPr>
        </p:nvSpPr>
        <p:spPr/>
        <p:txBody>
          <a:bodyPr>
            <a:normAutofit/>
          </a:bodyPr>
          <a:lstStyle/>
          <a:p>
            <a:r>
              <a:rPr lang="en" altLang="zh-CN" dirty="0"/>
              <a:t>1. D</a:t>
            </a:r>
            <a:r>
              <a:rPr lang="en" altLang="zh-CN" dirty="0">
                <a:effectLst/>
              </a:rPr>
              <a:t>iscrete variable</a:t>
            </a:r>
            <a:r>
              <a:rPr lang="en-US" altLang="zh-CN" dirty="0"/>
              <a:t>: </a:t>
            </a:r>
            <a:r>
              <a:rPr lang="en" altLang="zh-CN" dirty="0">
                <a:effectLst/>
              </a:rPr>
              <a:t>racial/ethnic group, sex, education level, marriage status, NCD status</a:t>
            </a:r>
          </a:p>
          <a:p>
            <a:pPr lvl="1"/>
            <a:r>
              <a:rPr lang="en" altLang="zh-CN" dirty="0"/>
              <a:t>It could be further divided </a:t>
            </a:r>
            <a:r>
              <a:rPr lang="en" altLang="zh-CN" sz="2800" dirty="0"/>
              <a:t>into two types: nominal (unordered) and ordinal ordered).</a:t>
            </a:r>
          </a:p>
          <a:p>
            <a:pPr marL="0" indent="0">
              <a:buNone/>
            </a:pPr>
            <a:endParaRPr lang="en" altLang="zh-CN" dirty="0">
              <a:effectLst/>
            </a:endParaRPr>
          </a:p>
          <a:p>
            <a:r>
              <a:rPr lang="en" altLang="zh-CN" dirty="0"/>
              <a:t>2. C</a:t>
            </a:r>
            <a:r>
              <a:rPr lang="en" altLang="zh-CN" dirty="0">
                <a:effectLst/>
              </a:rPr>
              <a:t>ontinuous variable: age, height, weight, blood pressure, measures, BMI</a:t>
            </a:r>
          </a:p>
          <a:p>
            <a:endParaRPr lang="en-US" dirty="0"/>
          </a:p>
          <a:p>
            <a:r>
              <a:rPr lang="en-US" dirty="0"/>
              <a:t>3. Turn c</a:t>
            </a:r>
            <a:r>
              <a:rPr lang="en" altLang="zh-CN" dirty="0" err="1">
                <a:effectLst/>
              </a:rPr>
              <a:t>ontinuous</a:t>
            </a:r>
            <a:r>
              <a:rPr lang="en" altLang="zh-CN" dirty="0">
                <a:effectLst/>
              </a:rPr>
              <a:t> variables into discrete variable</a:t>
            </a:r>
            <a:endParaRPr lang="en-US" dirty="0"/>
          </a:p>
        </p:txBody>
      </p:sp>
    </p:spTree>
    <p:extLst>
      <p:ext uri="{BB962C8B-B14F-4D97-AF65-F5344CB8AC3E}">
        <p14:creationId xmlns:p14="http://schemas.microsoft.com/office/powerpoint/2010/main" val="3655780407"/>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4080</TotalTime>
  <Words>609</Words>
  <Application>Microsoft Macintosh PowerPoint</Application>
  <PresentationFormat>宽屏</PresentationFormat>
  <Paragraphs>72</Paragraphs>
  <Slides>33</Slides>
  <Notes>0</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33</vt:i4>
      </vt:variant>
    </vt:vector>
  </HeadingPairs>
  <TitlesOfParts>
    <vt:vector size="40" baseType="lpstr">
      <vt:lpstr>等线</vt:lpstr>
      <vt:lpstr>等线 Light</vt:lpstr>
      <vt:lpstr>微软雅黑</vt:lpstr>
      <vt:lpstr>Arial</vt:lpstr>
      <vt:lpstr>Calibri</vt:lpstr>
      <vt:lpstr>Courier New</vt:lpstr>
      <vt:lpstr>Office 主题​​</vt:lpstr>
      <vt:lpstr>Exploratory Data Analysis</vt:lpstr>
      <vt:lpstr>PowerPoint 演示文稿</vt:lpstr>
      <vt:lpstr>Context</vt:lpstr>
      <vt:lpstr>Goal of Exploratory Data Analysis</vt:lpstr>
      <vt:lpstr>Goal of Exploratory Data Analysis</vt:lpstr>
      <vt:lpstr>Goal of Exploratory Data Analysis</vt:lpstr>
      <vt:lpstr>Exploratory Data Analysis by number of variables</vt:lpstr>
      <vt:lpstr>Exploratory Data Analysis by number of variables</vt:lpstr>
      <vt:lpstr>Univariable: variable types</vt:lpstr>
      <vt:lpstr>Univariable: Discrete variable</vt:lpstr>
      <vt:lpstr>Observe pattern from frequency</vt:lpstr>
      <vt:lpstr>Univariable: Continuous variable</vt:lpstr>
      <vt:lpstr>Location statistics &amp; Dispersion statistics</vt:lpstr>
      <vt:lpstr>Location statistics &amp; Dispersion statistics</vt:lpstr>
      <vt:lpstr>Location statistics &amp; Dispersion statistics</vt:lpstr>
      <vt:lpstr>Shape statistics: skewness, kurtosis</vt:lpstr>
      <vt:lpstr>Geographic distribution and time trend</vt:lpstr>
      <vt:lpstr>Univariable: Turn continuous variables into discrete variable</vt:lpstr>
      <vt:lpstr>Univariable: report descriptive analyese (Table 1) </vt:lpstr>
      <vt:lpstr>Bivariable: X &amp; Y (the first regression)</vt:lpstr>
      <vt:lpstr>Bivariable: X &amp; Y</vt:lpstr>
      <vt:lpstr>Bivariable: X &amp; Y in survival analyses</vt:lpstr>
      <vt:lpstr>Bivariable: X &amp; Y with time trend</vt:lpstr>
      <vt:lpstr>Bivariable: Z &amp; Y &amp; Tri-variable: Y on X by Z</vt:lpstr>
      <vt:lpstr>Practice in Stata</vt:lpstr>
      <vt:lpstr>Univariable in Stata: frequency</vt:lpstr>
      <vt:lpstr>Univariable in Stata: Location statistics and Dispersion statistics</vt:lpstr>
      <vt:lpstr>Univariable in Stata: box </vt:lpstr>
      <vt:lpstr>Univariable in Stata: Shape statistics</vt:lpstr>
      <vt:lpstr>Univariable in Stata: Table 1 </vt:lpstr>
      <vt:lpstr>Bivariable in Stata:  Y &amp; X</vt:lpstr>
      <vt:lpstr>Bivariable in Stata: X &amp; Y with time trend</vt:lpstr>
      <vt:lpstr>Resources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Xurui Jin</dc:creator>
  <cp:lastModifiedBy>Xian Zhang</cp:lastModifiedBy>
  <cp:revision>38</cp:revision>
  <dcterms:created xsi:type="dcterms:W3CDTF">2021-08-05T23:55:23Z</dcterms:created>
  <dcterms:modified xsi:type="dcterms:W3CDTF">2024-05-31T02:14:42Z</dcterms:modified>
</cp:coreProperties>
</file>